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1"/>
  </p:notesMasterIdLst>
  <p:sldIdLst>
    <p:sldId id="256" r:id="rId2"/>
    <p:sldId id="257" r:id="rId3"/>
    <p:sldId id="258" r:id="rId4"/>
    <p:sldId id="283" r:id="rId5"/>
    <p:sldId id="264" r:id="rId6"/>
    <p:sldId id="265" r:id="rId7"/>
    <p:sldId id="266" r:id="rId8"/>
    <p:sldId id="269" r:id="rId9"/>
    <p:sldId id="270" r:id="rId10"/>
  </p:sldIdLst>
  <p:sldSz cx="15119350" cy="1069181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3368">
          <p15:clr>
            <a:srgbClr val="747775"/>
          </p15:clr>
        </p15:guide>
        <p15:guide id="2" pos="4762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AE7EAA58-4EDA-4114-B047-75ABB572CC32}">
  <a:tblStyle styleId="{AE7EAA58-4EDA-4114-B047-75ABB572CC3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85EE82D6-AF98-40BB-A63E-5EA55E4C3481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 snapToGrid="0">
      <p:cViewPr varScale="1">
        <p:scale>
          <a:sx n="98" d="100"/>
          <a:sy n="98" d="100"/>
        </p:scale>
        <p:origin x="-1668" y="-90"/>
      </p:cViewPr>
      <p:guideLst>
        <p:guide orient="horz" pos="3368"/>
        <p:guide pos="476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004762" y="685800"/>
            <a:ext cx="48492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1e36d61812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1e36d61812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d67c7422a4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2d67c7422a4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1703bccef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1703bccef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>
          <a:extLst>
            <a:ext uri="{FF2B5EF4-FFF2-40B4-BE49-F238E27FC236}">
              <a16:creationId xmlns:a16="http://schemas.microsoft.com/office/drawing/2014/main" xmlns="" id="{76EDE4C8-44BB-CA71-07E9-B40C33DCC1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316b4128d45_0_134:notes">
            <a:extLst>
              <a:ext uri="{FF2B5EF4-FFF2-40B4-BE49-F238E27FC236}">
                <a16:creationId xmlns:a16="http://schemas.microsoft.com/office/drawing/2014/main" xmlns="" id="{A03B3D01-6F30-747E-AFE3-CFB3FE713D0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316b4128d45_0_134:notes">
            <a:extLst>
              <a:ext uri="{FF2B5EF4-FFF2-40B4-BE49-F238E27FC236}">
                <a16:creationId xmlns:a16="http://schemas.microsoft.com/office/drawing/2014/main" xmlns="" id="{4E40467E-E9DD-0B46-90E2-0A5B4CAC206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38311759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d67c7422a4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d67c7422a4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16b4128d45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16b4128d45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d67c7422a4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2d67c7422a4_0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1703bccef0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31703bccef0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2d67c7422a4_0_2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4762" y="685800"/>
            <a:ext cx="48492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2d67c7422a4_0_2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515423" y="1547778"/>
            <a:ext cx="14089200" cy="4266900"/>
          </a:xfrm>
          <a:prstGeom prst="rect">
            <a:avLst/>
          </a:prstGeom>
        </p:spPr>
        <p:txBody>
          <a:bodyPr spcFirstLastPara="1" wrap="square" lIns="164125" tIns="164125" rIns="164125" bIns="1641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1pPr>
            <a:lvl2pPr lvl="1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2pPr>
            <a:lvl3pPr lvl="2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3pPr>
            <a:lvl4pPr lvl="3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4pPr>
            <a:lvl5pPr lvl="4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5pPr>
            <a:lvl6pPr lvl="5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6pPr>
            <a:lvl7pPr lvl="6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7pPr>
            <a:lvl8pPr lvl="7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8pPr>
            <a:lvl9pPr lvl="8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515409" y="5891409"/>
            <a:ext cx="14089200" cy="16476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515409" y="2299346"/>
            <a:ext cx="14089200" cy="4081500"/>
          </a:xfrm>
          <a:prstGeom prst="rect">
            <a:avLst/>
          </a:prstGeom>
        </p:spPr>
        <p:txBody>
          <a:bodyPr spcFirstLastPara="1" wrap="square" lIns="164125" tIns="164125" rIns="164125" bIns="1641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515409" y="6552657"/>
            <a:ext cx="14089200" cy="27039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marL="457200" lvl="0" indent="-431800" algn="ctr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marL="914400" lvl="1" indent="-387350" algn="ctr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2pPr>
            <a:lvl3pPr marL="1371600" lvl="2" indent="-387350" algn="ctr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3pPr>
            <a:lvl4pPr marL="1828800" lvl="3" indent="-387350" algn="ctr">
              <a:spcBef>
                <a:spcPts val="0"/>
              </a:spcBef>
              <a:spcAft>
                <a:spcPts val="0"/>
              </a:spcAft>
              <a:buSzPts val="2500"/>
              <a:buChar char="●"/>
              <a:defRPr/>
            </a:lvl4pPr>
            <a:lvl5pPr marL="2286000" lvl="4" indent="-387350" algn="ctr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5pPr>
            <a:lvl6pPr marL="2743200" lvl="5" indent="-387350" algn="ctr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6pPr>
            <a:lvl7pPr marL="3200400" lvl="6" indent="-387350" algn="ctr">
              <a:spcBef>
                <a:spcPts val="0"/>
              </a:spcBef>
              <a:spcAft>
                <a:spcPts val="0"/>
              </a:spcAft>
              <a:buSzPts val="2500"/>
              <a:buChar char="●"/>
              <a:defRPr/>
            </a:lvl7pPr>
            <a:lvl8pPr marL="3657600" lvl="7" indent="-387350" algn="ctr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8pPr>
            <a:lvl9pPr marL="4114800" lvl="8" indent="-387350" algn="ctr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515409" y="4471058"/>
            <a:ext cx="14089200" cy="17499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1pPr>
            <a:lvl2pPr lvl="1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2pPr>
            <a:lvl3pPr lvl="2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3pPr>
            <a:lvl4pPr lvl="3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4pPr>
            <a:lvl5pPr lvl="4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5pPr>
            <a:lvl6pPr lvl="5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6pPr>
            <a:lvl7pPr lvl="6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7pPr>
            <a:lvl8pPr lvl="7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8pPr>
            <a:lvl9pPr lvl="8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515409" y="925091"/>
            <a:ext cx="14089200" cy="11904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515409" y="2395696"/>
            <a:ext cx="14089200" cy="71019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marL="457200" lvl="0" indent="-4318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marL="914400" lvl="1" indent="-387350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2pPr>
            <a:lvl3pPr marL="1371600" lvl="2" indent="-387350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3pPr>
            <a:lvl4pPr marL="1828800" lvl="3" indent="-387350">
              <a:spcBef>
                <a:spcPts val="0"/>
              </a:spcBef>
              <a:spcAft>
                <a:spcPts val="0"/>
              </a:spcAft>
              <a:buSzPts val="2500"/>
              <a:buChar char="●"/>
              <a:defRPr/>
            </a:lvl4pPr>
            <a:lvl5pPr marL="2286000" lvl="4" indent="-387350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5pPr>
            <a:lvl6pPr marL="2743200" lvl="5" indent="-387350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6pPr>
            <a:lvl7pPr marL="3200400" lvl="6" indent="-387350">
              <a:spcBef>
                <a:spcPts val="0"/>
              </a:spcBef>
              <a:spcAft>
                <a:spcPts val="0"/>
              </a:spcAft>
              <a:buSzPts val="2500"/>
              <a:buChar char="●"/>
              <a:defRPr/>
            </a:lvl7pPr>
            <a:lvl8pPr marL="3657600" lvl="7" indent="-387350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8pPr>
            <a:lvl9pPr marL="4114800" lvl="8" indent="-387350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515409" y="925091"/>
            <a:ext cx="14089200" cy="11904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515409" y="2395696"/>
            <a:ext cx="6614100" cy="71019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marL="457200" lvl="0" indent="-387350">
              <a:spcBef>
                <a:spcPts val="0"/>
              </a:spcBef>
              <a:spcAft>
                <a:spcPts val="0"/>
              </a:spcAft>
              <a:buSzPts val="2500"/>
              <a:buChar char="●"/>
              <a:defRPr sz="2500"/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7990583" y="2395696"/>
            <a:ext cx="6614100" cy="71019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marL="457200" lvl="0" indent="-387350">
              <a:spcBef>
                <a:spcPts val="0"/>
              </a:spcBef>
              <a:spcAft>
                <a:spcPts val="0"/>
              </a:spcAft>
              <a:buSzPts val="2500"/>
              <a:buChar char="●"/>
              <a:defRPr sz="2500"/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515409" y="925091"/>
            <a:ext cx="14089200" cy="11904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515409" y="1154948"/>
            <a:ext cx="4643100" cy="1570800"/>
          </a:xfrm>
          <a:prstGeom prst="rect">
            <a:avLst/>
          </a:prstGeom>
        </p:spPr>
        <p:txBody>
          <a:bodyPr spcFirstLastPara="1" wrap="square" lIns="164125" tIns="164125" rIns="164125" bIns="1641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1pPr>
            <a:lvl2pPr lvl="1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515409" y="2888617"/>
            <a:ext cx="4643100" cy="66090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marL="457200" lvl="0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810650" y="935745"/>
            <a:ext cx="10529400" cy="85038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1pPr>
            <a:lvl2pPr lvl="1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2pPr>
            <a:lvl3pPr lvl="2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3pPr>
            <a:lvl4pPr lvl="3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4pPr>
            <a:lvl5pPr lvl="4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5pPr>
            <a:lvl6pPr lvl="5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6pPr>
            <a:lvl7pPr lvl="6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7pPr>
            <a:lvl8pPr lvl="7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8pPr>
            <a:lvl9pPr lvl="8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7560000" y="-260"/>
            <a:ext cx="7560000" cy="10692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64125" tIns="164125" rIns="164125" bIns="1641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439016" y="2563450"/>
            <a:ext cx="6688800" cy="3081300"/>
          </a:xfrm>
          <a:prstGeom prst="rect">
            <a:avLst/>
          </a:prstGeom>
        </p:spPr>
        <p:txBody>
          <a:bodyPr spcFirstLastPara="1" wrap="square" lIns="164125" tIns="164125" rIns="164125" bIns="1641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1pPr>
            <a:lvl2pPr lvl="1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2pPr>
            <a:lvl3pPr lvl="2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3pPr>
            <a:lvl4pPr lvl="3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4pPr>
            <a:lvl5pPr lvl="4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5pPr>
            <a:lvl6pPr lvl="5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6pPr>
            <a:lvl7pPr lvl="6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7pPr>
            <a:lvl8pPr lvl="7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8pPr>
            <a:lvl9pPr lvl="8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439016" y="5826865"/>
            <a:ext cx="6688800" cy="25674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8167677" y="1505164"/>
            <a:ext cx="6344700" cy="76812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marL="457200" lvl="0" indent="-4318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marL="914400" lvl="1" indent="-387350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2pPr>
            <a:lvl3pPr marL="1371600" lvl="2" indent="-387350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3pPr>
            <a:lvl4pPr marL="1828800" lvl="3" indent="-387350">
              <a:spcBef>
                <a:spcPts val="0"/>
              </a:spcBef>
              <a:spcAft>
                <a:spcPts val="0"/>
              </a:spcAft>
              <a:buSzPts val="2500"/>
              <a:buChar char="●"/>
              <a:defRPr/>
            </a:lvl4pPr>
            <a:lvl5pPr marL="2286000" lvl="4" indent="-387350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5pPr>
            <a:lvl6pPr marL="2743200" lvl="5" indent="-387350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6pPr>
            <a:lvl7pPr marL="3200400" lvl="6" indent="-387350">
              <a:spcBef>
                <a:spcPts val="0"/>
              </a:spcBef>
              <a:spcAft>
                <a:spcPts val="0"/>
              </a:spcAft>
              <a:buSzPts val="2500"/>
              <a:buChar char="●"/>
              <a:defRPr/>
            </a:lvl7pPr>
            <a:lvl8pPr marL="3657600" lvl="7" indent="-387350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8pPr>
            <a:lvl9pPr marL="4114800" lvl="8" indent="-387350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515409" y="8794266"/>
            <a:ext cx="9919200" cy="12579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15409" y="925091"/>
            <a:ext cx="140892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4125" tIns="164125" rIns="164125" bIns="1641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15409" y="2395696"/>
            <a:ext cx="14089200" cy="71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4125" tIns="164125" rIns="164125" bIns="164125" anchor="t" anchorCtr="0">
            <a:normAutofit/>
          </a:bodyPr>
          <a:lstStyle>
            <a:lvl1pPr marL="457200" lvl="0" indent="-431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Char char="●"/>
              <a:defRPr sz="3200">
                <a:solidFill>
                  <a:schemeClr val="dk2"/>
                </a:solidFill>
              </a:defRPr>
            </a:lvl1pPr>
            <a:lvl2pPr marL="914400" lvl="1" indent="-3873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○"/>
              <a:defRPr sz="2500">
                <a:solidFill>
                  <a:schemeClr val="dk2"/>
                </a:solidFill>
              </a:defRPr>
            </a:lvl2pPr>
            <a:lvl3pPr marL="1371600" lvl="2" indent="-3873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■"/>
              <a:defRPr sz="2500">
                <a:solidFill>
                  <a:schemeClr val="dk2"/>
                </a:solidFill>
              </a:defRPr>
            </a:lvl3pPr>
            <a:lvl4pPr marL="1828800" lvl="3" indent="-3873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●"/>
              <a:defRPr sz="2500">
                <a:solidFill>
                  <a:schemeClr val="dk2"/>
                </a:solidFill>
              </a:defRPr>
            </a:lvl4pPr>
            <a:lvl5pPr marL="2286000" lvl="4" indent="-3873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○"/>
              <a:defRPr sz="2500">
                <a:solidFill>
                  <a:schemeClr val="dk2"/>
                </a:solidFill>
              </a:defRPr>
            </a:lvl5pPr>
            <a:lvl6pPr marL="2743200" lvl="5" indent="-3873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■"/>
              <a:defRPr sz="2500">
                <a:solidFill>
                  <a:schemeClr val="dk2"/>
                </a:solidFill>
              </a:defRPr>
            </a:lvl6pPr>
            <a:lvl7pPr marL="3200400" lvl="6" indent="-3873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●"/>
              <a:defRPr sz="2500">
                <a:solidFill>
                  <a:schemeClr val="dk2"/>
                </a:solidFill>
              </a:defRPr>
            </a:lvl7pPr>
            <a:lvl8pPr marL="3657600" lvl="7" indent="-3873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○"/>
              <a:defRPr sz="2500">
                <a:solidFill>
                  <a:schemeClr val="dk2"/>
                </a:solidFill>
              </a:defRPr>
            </a:lvl8pPr>
            <a:lvl9pPr marL="4114800" lvl="8" indent="-3873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■"/>
              <a:defRPr sz="25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 algn="r">
              <a:buNone/>
              <a:defRPr sz="1800">
                <a:solidFill>
                  <a:schemeClr val="dk2"/>
                </a:solidFill>
              </a:defRPr>
            </a:lvl1pPr>
            <a:lvl2pPr lvl="1" algn="r">
              <a:buNone/>
              <a:defRPr sz="1800">
                <a:solidFill>
                  <a:schemeClr val="dk2"/>
                </a:solidFill>
              </a:defRPr>
            </a:lvl2pPr>
            <a:lvl3pPr lvl="2" algn="r">
              <a:buNone/>
              <a:defRPr sz="1800">
                <a:solidFill>
                  <a:schemeClr val="dk2"/>
                </a:solidFill>
              </a:defRPr>
            </a:lvl3pPr>
            <a:lvl4pPr lvl="3" algn="r">
              <a:buNone/>
              <a:defRPr sz="1800">
                <a:solidFill>
                  <a:schemeClr val="dk2"/>
                </a:solidFill>
              </a:defRPr>
            </a:lvl4pPr>
            <a:lvl5pPr lvl="4" algn="r">
              <a:buNone/>
              <a:defRPr sz="1800">
                <a:solidFill>
                  <a:schemeClr val="dk2"/>
                </a:solidFill>
              </a:defRPr>
            </a:lvl5pPr>
            <a:lvl6pPr lvl="5" algn="r">
              <a:buNone/>
              <a:defRPr sz="1800">
                <a:solidFill>
                  <a:schemeClr val="dk2"/>
                </a:solidFill>
              </a:defRPr>
            </a:lvl6pPr>
            <a:lvl7pPr lvl="6" algn="r">
              <a:buNone/>
              <a:defRPr sz="1800">
                <a:solidFill>
                  <a:schemeClr val="dk2"/>
                </a:solidFill>
              </a:defRPr>
            </a:lvl7pPr>
            <a:lvl8pPr lvl="7" algn="r">
              <a:buNone/>
              <a:defRPr sz="1800">
                <a:solidFill>
                  <a:schemeClr val="dk2"/>
                </a:solidFill>
              </a:defRPr>
            </a:lvl8pPr>
            <a:lvl9pPr lvl="8" algn="r">
              <a:buNone/>
              <a:defRPr sz="18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132virtualwing.org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1482600" y="2861100"/>
            <a:ext cx="12154800" cy="4969800"/>
          </a:xfrm>
          <a:prstGeom prst="rect">
            <a:avLst/>
          </a:prstGeom>
          <a:solidFill>
            <a:schemeClr val="lt1"/>
          </a:solidFill>
          <a:ln w="762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285750" dir="27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4125" tIns="164125" rIns="164125" bIns="1641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6000" b="1" dirty="0"/>
              <a:t>TARGET FOLDER</a:t>
            </a:r>
            <a:endParaRPr sz="40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0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/>
              <a:t>SRNTGT016</a:t>
            </a:r>
            <a:endParaRPr sz="40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0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b="1" dirty="0" err="1"/>
              <a:t>Kovdor</a:t>
            </a:r>
            <a:r>
              <a:rPr lang="en-GB" sz="4000" b="1" dirty="0"/>
              <a:t> Research Facility</a:t>
            </a:r>
            <a:r>
              <a:rPr lang="fr" sz="4000" dirty="0"/>
              <a:t>, SRN</a:t>
            </a:r>
            <a:endParaRPr sz="4000" dirty="0"/>
          </a:p>
        </p:txBody>
      </p:sp>
      <p:sp>
        <p:nvSpPr>
          <p:cNvPr id="55" name="Google Shape;55;p13"/>
          <p:cNvSpPr txBox="1"/>
          <p:nvPr/>
        </p:nvSpPr>
        <p:spPr>
          <a:xfrm>
            <a:off x="5966700" y="9901750"/>
            <a:ext cx="3186600" cy="6144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>
                <a:solidFill>
                  <a:srgbClr val="FF0000"/>
                </a:solidFill>
              </a:rPr>
              <a:t>SECRET - DCS WORLD</a:t>
            </a:r>
            <a:endParaRPr b="1">
              <a:solidFill>
                <a:srgbClr val="FF0000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>
                <a:solidFill>
                  <a:srgbClr val="FF0000"/>
                </a:solidFill>
              </a:rPr>
              <a:t> REL TO COALITION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5966700" y="175850"/>
            <a:ext cx="3186600" cy="6144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 dirty="0">
                <a:solidFill>
                  <a:srgbClr val="FF0000"/>
                </a:solidFill>
              </a:rPr>
              <a:t>SECRET - DCS WORLD</a:t>
            </a:r>
            <a:endParaRPr b="1" dirty="0">
              <a:solidFill>
                <a:srgbClr val="FF0000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 dirty="0">
                <a:solidFill>
                  <a:srgbClr val="FF0000"/>
                </a:solidFill>
              </a:rPr>
              <a:t> REL TO COALITION</a:t>
            </a:r>
            <a:endParaRPr b="1" dirty="0">
              <a:solidFill>
                <a:srgbClr val="FF0000"/>
              </a:solidFill>
            </a:endParaRPr>
          </a:p>
        </p:txBody>
      </p:sp>
      <p:pic>
        <p:nvPicPr>
          <p:cNvPr id="2" name="Picture 1" descr="D:\GIT PROJECTS\OPAT-background\Virtual Intelligence Service only logo.PNG">
            <a:extLst>
              <a:ext uri="{FF2B5EF4-FFF2-40B4-BE49-F238E27FC236}">
                <a16:creationId xmlns:a16="http://schemas.microsoft.com/office/drawing/2014/main" xmlns="" id="{01996E76-C639-50FB-60F7-12676020C2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8686" y="21695"/>
            <a:ext cx="2225675" cy="19589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>
            <a:extLst>
              <a:ext uri="{FF2B5EF4-FFF2-40B4-BE49-F238E27FC236}">
                <a16:creationId xmlns:a16="http://schemas.microsoft.com/office/drawing/2014/main" xmlns="" id="{02B6E6F2-5E40-58D2-D066-A09151135D9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70" t="12031" r="470" b="7181"/>
          <a:stretch/>
        </p:blipFill>
        <p:spPr>
          <a:xfrm>
            <a:off x="-1" y="1905735"/>
            <a:ext cx="15119351" cy="8786078"/>
          </a:xfrm>
          <a:prstGeom prst="rect">
            <a:avLst/>
          </a:prstGeom>
        </p:spPr>
      </p:pic>
      <p:sp>
        <p:nvSpPr>
          <p:cNvPr id="67" name="Google Shape;67;p14"/>
          <p:cNvSpPr txBox="1"/>
          <p:nvPr/>
        </p:nvSpPr>
        <p:spPr>
          <a:xfrm>
            <a:off x="8989255" y="6035040"/>
            <a:ext cx="2504050" cy="59773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00" b="1" dirty="0" err="1"/>
              <a:t>Kovdor</a:t>
            </a:r>
            <a:r>
              <a:rPr lang="en-GB" sz="1400" b="1" dirty="0"/>
              <a:t> Research Facility</a:t>
            </a:r>
            <a:r>
              <a:rPr lang="en-GB" b="1" dirty="0">
                <a:solidFill>
                  <a:schemeClr val="dk1"/>
                </a:solidFill>
              </a:rPr>
              <a:t/>
            </a:r>
            <a:br>
              <a:rPr lang="en-GB" b="1" dirty="0">
                <a:solidFill>
                  <a:schemeClr val="dk1"/>
                </a:solidFill>
              </a:rPr>
            </a:br>
            <a:r>
              <a:rPr lang="en-GB" b="1" dirty="0">
                <a:solidFill>
                  <a:schemeClr val="dk1"/>
                </a:solidFill>
              </a:rPr>
              <a:t>SRNTGT016</a:t>
            </a:r>
            <a:endParaRPr b="1" dirty="0">
              <a:solidFill>
                <a:schemeClr val="dk1"/>
              </a:solidFill>
            </a:endParaRPr>
          </a:p>
        </p:txBody>
      </p:sp>
      <p:cxnSp>
        <p:nvCxnSpPr>
          <p:cNvPr id="68" name="Google Shape;68;p14"/>
          <p:cNvCxnSpPr>
            <a:cxnSpLocks/>
            <a:stCxn id="69" idx="3"/>
            <a:endCxn id="67" idx="1"/>
          </p:cNvCxnSpPr>
          <p:nvPr/>
        </p:nvCxnSpPr>
        <p:spPr>
          <a:xfrm>
            <a:off x="7191866" y="6148783"/>
            <a:ext cx="1797389" cy="185122"/>
          </a:xfrm>
          <a:prstGeom prst="straightConnector1">
            <a:avLst/>
          </a:prstGeom>
          <a:noFill/>
          <a:ln w="19050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9" name="Google Shape;69;p14"/>
          <p:cNvSpPr/>
          <p:nvPr/>
        </p:nvSpPr>
        <p:spPr>
          <a:xfrm>
            <a:off x="6471866" y="5788783"/>
            <a:ext cx="720000" cy="720000"/>
          </a:xfrm>
          <a:prstGeom prst="plus">
            <a:avLst>
              <a:gd name="adj" fmla="val 40260"/>
            </a:avLst>
          </a:prstGeom>
          <a:noFill/>
          <a:ln w="2857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1260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 b="1" dirty="0">
                <a:solidFill>
                  <a:schemeClr val="dk1"/>
                </a:solidFill>
              </a:rPr>
              <a:t>.</a:t>
            </a:r>
            <a:endParaRPr sz="2000" b="1" dirty="0">
              <a:solidFill>
                <a:schemeClr val="dk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CD59A5A0-96B7-E804-4585-9807AAB7785E}"/>
              </a:ext>
            </a:extLst>
          </p:cNvPr>
          <p:cNvSpPr txBox="1"/>
          <p:nvPr/>
        </p:nvSpPr>
        <p:spPr>
          <a:xfrm>
            <a:off x="2429057" y="346900"/>
            <a:ext cx="757329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/>
              <a:t>JOINT OPERATIONS GRAPHIC</a:t>
            </a:r>
            <a:r>
              <a:rPr lang="en-GB" sz="2000" b="1" dirty="0">
                <a:solidFill>
                  <a:schemeClr val="dk1"/>
                </a:solidFill>
              </a:rPr>
              <a:t> [1]</a:t>
            </a:r>
            <a:endParaRPr lang="en-GB" sz="2000" b="1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xmlns="" id="{F55C1634-AB21-53F2-A4D2-456ADB96E8E9}"/>
              </a:ext>
            </a:extLst>
          </p:cNvPr>
          <p:cNvGrpSpPr/>
          <p:nvPr/>
        </p:nvGrpSpPr>
        <p:grpSpPr>
          <a:xfrm rot="21393244">
            <a:off x="14195180" y="2629410"/>
            <a:ext cx="559046" cy="692832"/>
            <a:chOff x="15526400" y="3343535"/>
            <a:chExt cx="1172983" cy="1324523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xmlns="" id="{642BFAAD-920A-675C-1FD5-C55327BF886D}"/>
                </a:ext>
              </a:extLst>
            </p:cNvPr>
            <p:cNvSpPr/>
            <p:nvPr/>
          </p:nvSpPr>
          <p:spPr>
            <a:xfrm>
              <a:off x="15526400" y="3343535"/>
              <a:ext cx="1172983" cy="1324523"/>
            </a:xfrm>
            <a:custGeom>
              <a:avLst/>
              <a:gdLst>
                <a:gd name="connsiteX0" fmla="*/ 351692 w 731520"/>
                <a:gd name="connsiteY0" fmla="*/ 0 h 858129"/>
                <a:gd name="connsiteX1" fmla="*/ 0 w 731520"/>
                <a:gd name="connsiteY1" fmla="*/ 858129 h 858129"/>
                <a:gd name="connsiteX2" fmla="*/ 337624 w 731520"/>
                <a:gd name="connsiteY2" fmla="*/ 647114 h 858129"/>
                <a:gd name="connsiteX3" fmla="*/ 731520 w 731520"/>
                <a:gd name="connsiteY3" fmla="*/ 844061 h 858129"/>
                <a:gd name="connsiteX4" fmla="*/ 351692 w 731520"/>
                <a:gd name="connsiteY4" fmla="*/ 0 h 858129"/>
                <a:gd name="connsiteX0" fmla="*/ 394761 w 731520"/>
                <a:gd name="connsiteY0" fmla="*/ 0 h 992212"/>
                <a:gd name="connsiteX1" fmla="*/ 0 w 731520"/>
                <a:gd name="connsiteY1" fmla="*/ 992212 h 992212"/>
                <a:gd name="connsiteX2" fmla="*/ 337624 w 731520"/>
                <a:gd name="connsiteY2" fmla="*/ 781197 h 992212"/>
                <a:gd name="connsiteX3" fmla="*/ 731520 w 731520"/>
                <a:gd name="connsiteY3" fmla="*/ 978144 h 992212"/>
                <a:gd name="connsiteX4" fmla="*/ 394761 w 731520"/>
                <a:gd name="connsiteY4" fmla="*/ 0 h 992212"/>
                <a:gd name="connsiteX0" fmla="*/ 383994 w 731520"/>
                <a:gd name="connsiteY0" fmla="*/ 0 h 992212"/>
                <a:gd name="connsiteX1" fmla="*/ 0 w 731520"/>
                <a:gd name="connsiteY1" fmla="*/ 992212 h 992212"/>
                <a:gd name="connsiteX2" fmla="*/ 337624 w 731520"/>
                <a:gd name="connsiteY2" fmla="*/ 781197 h 992212"/>
                <a:gd name="connsiteX3" fmla="*/ 731520 w 731520"/>
                <a:gd name="connsiteY3" fmla="*/ 978144 h 992212"/>
                <a:gd name="connsiteX4" fmla="*/ 383994 w 731520"/>
                <a:gd name="connsiteY4" fmla="*/ 0 h 992212"/>
                <a:gd name="connsiteX0" fmla="*/ 383994 w 957635"/>
                <a:gd name="connsiteY0" fmla="*/ 0 h 1313351"/>
                <a:gd name="connsiteX1" fmla="*/ 0 w 957635"/>
                <a:gd name="connsiteY1" fmla="*/ 992212 h 1313351"/>
                <a:gd name="connsiteX2" fmla="*/ 337624 w 957635"/>
                <a:gd name="connsiteY2" fmla="*/ 781197 h 1313351"/>
                <a:gd name="connsiteX3" fmla="*/ 957635 w 957635"/>
                <a:gd name="connsiteY3" fmla="*/ 1313351 h 1313351"/>
                <a:gd name="connsiteX4" fmla="*/ 383994 w 957635"/>
                <a:gd name="connsiteY4" fmla="*/ 0 h 1313351"/>
                <a:gd name="connsiteX0" fmla="*/ 599342 w 1172983"/>
                <a:gd name="connsiteY0" fmla="*/ 0 h 1313351"/>
                <a:gd name="connsiteX1" fmla="*/ 0 w 1172983"/>
                <a:gd name="connsiteY1" fmla="*/ 1305071 h 1313351"/>
                <a:gd name="connsiteX2" fmla="*/ 552972 w 1172983"/>
                <a:gd name="connsiteY2" fmla="*/ 781197 h 1313351"/>
                <a:gd name="connsiteX3" fmla="*/ 1172983 w 1172983"/>
                <a:gd name="connsiteY3" fmla="*/ 1313351 h 1313351"/>
                <a:gd name="connsiteX4" fmla="*/ 599342 w 1172983"/>
                <a:gd name="connsiteY4" fmla="*/ 0 h 1313351"/>
                <a:gd name="connsiteX0" fmla="*/ 599342 w 1172983"/>
                <a:gd name="connsiteY0" fmla="*/ 0 h 1313351"/>
                <a:gd name="connsiteX1" fmla="*/ 0 w 1172983"/>
                <a:gd name="connsiteY1" fmla="*/ 1305071 h 1313351"/>
                <a:gd name="connsiteX2" fmla="*/ 574507 w 1172983"/>
                <a:gd name="connsiteY2" fmla="*/ 982322 h 1313351"/>
                <a:gd name="connsiteX3" fmla="*/ 1172983 w 1172983"/>
                <a:gd name="connsiteY3" fmla="*/ 1313351 h 1313351"/>
                <a:gd name="connsiteX4" fmla="*/ 599342 w 1172983"/>
                <a:gd name="connsiteY4" fmla="*/ 0 h 1313351"/>
                <a:gd name="connsiteX0" fmla="*/ 599342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99342 w 1172983"/>
                <a:gd name="connsiteY4" fmla="*/ 0 h 1302177"/>
                <a:gd name="connsiteX0" fmla="*/ 599342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99342 w 1172983"/>
                <a:gd name="connsiteY4" fmla="*/ 0 h 1302177"/>
                <a:gd name="connsiteX0" fmla="*/ 567040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67040 w 1172983"/>
                <a:gd name="connsiteY4" fmla="*/ 0 h 1302177"/>
                <a:gd name="connsiteX0" fmla="*/ 567040 w 1172983"/>
                <a:gd name="connsiteY0" fmla="*/ 0 h 1291003"/>
                <a:gd name="connsiteX1" fmla="*/ 0 w 1172983"/>
                <a:gd name="connsiteY1" fmla="*/ 1282723 h 1291003"/>
                <a:gd name="connsiteX2" fmla="*/ 574507 w 1172983"/>
                <a:gd name="connsiteY2" fmla="*/ 959974 h 1291003"/>
                <a:gd name="connsiteX3" fmla="*/ 1172983 w 1172983"/>
                <a:gd name="connsiteY3" fmla="*/ 1291003 h 1291003"/>
                <a:gd name="connsiteX4" fmla="*/ 567040 w 1172983"/>
                <a:gd name="connsiteY4" fmla="*/ 0 h 1291003"/>
                <a:gd name="connsiteX0" fmla="*/ 577807 w 1172983"/>
                <a:gd name="connsiteY0" fmla="*/ 0 h 1190441"/>
                <a:gd name="connsiteX1" fmla="*/ 0 w 1172983"/>
                <a:gd name="connsiteY1" fmla="*/ 1182161 h 1190441"/>
                <a:gd name="connsiteX2" fmla="*/ 574507 w 1172983"/>
                <a:gd name="connsiteY2" fmla="*/ 859412 h 1190441"/>
                <a:gd name="connsiteX3" fmla="*/ 1172983 w 1172983"/>
                <a:gd name="connsiteY3" fmla="*/ 1190441 h 1190441"/>
                <a:gd name="connsiteX4" fmla="*/ 577807 w 1172983"/>
                <a:gd name="connsiteY4" fmla="*/ 0 h 1190441"/>
                <a:gd name="connsiteX0" fmla="*/ 577807 w 1172983"/>
                <a:gd name="connsiteY0" fmla="*/ 0 h 933449"/>
                <a:gd name="connsiteX1" fmla="*/ 0 w 1172983"/>
                <a:gd name="connsiteY1" fmla="*/ 925169 h 933449"/>
                <a:gd name="connsiteX2" fmla="*/ 574507 w 1172983"/>
                <a:gd name="connsiteY2" fmla="*/ 602420 h 933449"/>
                <a:gd name="connsiteX3" fmla="*/ 1172983 w 1172983"/>
                <a:gd name="connsiteY3" fmla="*/ 933449 h 933449"/>
                <a:gd name="connsiteX4" fmla="*/ 577807 w 1172983"/>
                <a:gd name="connsiteY4" fmla="*/ 0 h 933449"/>
                <a:gd name="connsiteX0" fmla="*/ 599342 w 1172983"/>
                <a:gd name="connsiteY0" fmla="*/ 0 h 1324524"/>
                <a:gd name="connsiteX1" fmla="*/ 0 w 1172983"/>
                <a:gd name="connsiteY1" fmla="*/ 1316244 h 1324524"/>
                <a:gd name="connsiteX2" fmla="*/ 574507 w 1172983"/>
                <a:gd name="connsiteY2" fmla="*/ 993495 h 1324524"/>
                <a:gd name="connsiteX3" fmla="*/ 1172983 w 1172983"/>
                <a:gd name="connsiteY3" fmla="*/ 1324524 h 1324524"/>
                <a:gd name="connsiteX4" fmla="*/ 599342 w 1172983"/>
                <a:gd name="connsiteY4" fmla="*/ 0 h 1324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2983" h="1324524">
                  <a:moveTo>
                    <a:pt x="599342" y="0"/>
                  </a:moveTo>
                  <a:lnTo>
                    <a:pt x="0" y="1316244"/>
                  </a:lnTo>
                  <a:lnTo>
                    <a:pt x="574507" y="993495"/>
                  </a:lnTo>
                  <a:lnTo>
                    <a:pt x="1172983" y="1324524"/>
                  </a:lnTo>
                  <a:lnTo>
                    <a:pt x="599342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Google Shape;66;p14">
              <a:extLst>
                <a:ext uri="{FF2B5EF4-FFF2-40B4-BE49-F238E27FC236}">
                  <a16:creationId xmlns:a16="http://schemas.microsoft.com/office/drawing/2014/main" xmlns="" id="{BFB680E9-3DA7-EEAC-3069-92543B9F248D}"/>
                </a:ext>
              </a:extLst>
            </p:cNvPr>
            <p:cNvSpPr txBox="1"/>
            <p:nvPr/>
          </p:nvSpPr>
          <p:spPr>
            <a:xfrm>
              <a:off x="15716513" y="3587815"/>
              <a:ext cx="502201" cy="6498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2400" b="1" dirty="0">
                  <a:solidFill>
                    <a:sysClr val="windowText" lastClr="000000"/>
                  </a:solidFill>
                </a:rPr>
                <a:t>N</a:t>
              </a:r>
              <a:endParaRPr sz="2400" b="1" dirty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AB832FF4-D289-AD14-8516-C1EB0DD959DA}"/>
              </a:ext>
            </a:extLst>
          </p:cNvPr>
          <p:cNvGrpSpPr/>
          <p:nvPr/>
        </p:nvGrpSpPr>
        <p:grpSpPr>
          <a:xfrm>
            <a:off x="1" y="0"/>
            <a:ext cx="15119349" cy="1980670"/>
            <a:chOff x="1" y="0"/>
            <a:chExt cx="15119349" cy="198067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xmlns="" id="{52B6FC61-736C-8F1B-B632-EBF633BA0F04}"/>
                </a:ext>
              </a:extLst>
            </p:cNvPr>
            <p:cNvSpPr txBox="1"/>
            <p:nvPr/>
          </p:nvSpPr>
          <p:spPr>
            <a:xfrm>
              <a:off x="9114792" y="556201"/>
              <a:ext cx="223253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MAP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OVERVIEW</a:t>
              </a:r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xmlns="" id="{BB7B2BC9-D556-1770-244C-A2BCA24457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screen"/>
            <a:srcRect b="514"/>
            <a:stretch>
              <a:fillRect/>
            </a:stretch>
          </p:blipFill>
          <p:spPr bwMode="auto">
            <a:xfrm>
              <a:off x="9113720" y="17404"/>
              <a:ext cx="2249106" cy="188833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</p:pic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xmlns="" id="{D155CE43-2EBD-559A-5CFC-C6528B7ED8BC}"/>
                </a:ext>
              </a:extLst>
            </p:cNvPr>
            <p:cNvGrpSpPr/>
            <p:nvPr/>
          </p:nvGrpSpPr>
          <p:grpSpPr>
            <a:xfrm>
              <a:off x="1" y="0"/>
              <a:ext cx="15119349" cy="1921524"/>
              <a:chOff x="1" y="-1616"/>
              <a:chExt cx="15119349" cy="1921524"/>
            </a:xfrm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xmlns="" id="{9A5FBD26-B684-BE97-62CE-0CA90D13E8E9}"/>
                  </a:ext>
                </a:extLst>
              </p:cNvPr>
              <p:cNvSpPr/>
              <p:nvPr/>
            </p:nvSpPr>
            <p:spPr>
              <a:xfrm>
                <a:off x="2447778" y="0"/>
                <a:ext cx="6668087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xmlns="" id="{EAF5298B-8DC2-EE26-C040-775BDEBEEA72}"/>
                  </a:ext>
                </a:extLst>
              </p:cNvPr>
              <p:cNvSpPr/>
              <p:nvPr/>
            </p:nvSpPr>
            <p:spPr>
              <a:xfrm>
                <a:off x="2447567" y="787791"/>
                <a:ext cx="6668087" cy="11321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xmlns="" id="{7A773EB1-40E1-1A89-3598-1BB652B8DEB0}"/>
                  </a:ext>
                </a:extLst>
              </p:cNvPr>
              <p:cNvSpPr/>
              <p:nvPr/>
            </p:nvSpPr>
            <p:spPr>
              <a:xfrm>
                <a:off x="9115654" y="0"/>
                <a:ext cx="2251041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xmlns="" id="{893E3DD9-6BC9-FC43-B16B-F58B64C28E99}"/>
                  </a:ext>
                </a:extLst>
              </p:cNvPr>
              <p:cNvSpPr/>
              <p:nvPr/>
            </p:nvSpPr>
            <p:spPr>
              <a:xfrm>
                <a:off x="11366695" y="-1616"/>
                <a:ext cx="3752655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xmlns="" id="{7DD70A9C-4647-07BE-A704-3B2844A90420}"/>
                  </a:ext>
                </a:extLst>
              </p:cNvPr>
              <p:cNvSpPr/>
              <p:nvPr/>
            </p:nvSpPr>
            <p:spPr>
              <a:xfrm>
                <a:off x="11366694" y="786175"/>
                <a:ext cx="3752655" cy="113373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xmlns="" id="{7AA76195-F752-155D-1A2C-8191AF8CBFBC}"/>
                  </a:ext>
                </a:extLst>
              </p:cNvPr>
              <p:cNvSpPr/>
              <p:nvPr/>
            </p:nvSpPr>
            <p:spPr>
              <a:xfrm>
                <a:off x="1" y="0"/>
                <a:ext cx="2446916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xmlns="" id="{4F9A62A3-757C-1B00-D586-A30023ED0E91}"/>
                </a:ext>
              </a:extLst>
            </p:cNvPr>
            <p:cNvSpPr txBox="1"/>
            <p:nvPr/>
          </p:nvSpPr>
          <p:spPr>
            <a:xfrm>
              <a:off x="2446917" y="21481"/>
              <a:ext cx="665043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 err="1"/>
                <a:t>Kovdor</a:t>
              </a:r>
              <a:r>
                <a:rPr lang="en-GB" sz="2000" b="1" dirty="0"/>
                <a:t> Research Facility, SRN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xmlns="" id="{9BB00B25-D976-F492-63F4-B02F6AEC6B27}"/>
                </a:ext>
              </a:extLst>
            </p:cNvPr>
            <p:cNvSpPr txBox="1"/>
            <p:nvPr/>
          </p:nvSpPr>
          <p:spPr>
            <a:xfrm>
              <a:off x="2429057" y="945322"/>
              <a:ext cx="3663182" cy="78483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BE: SRNTGT016  CATCODE: 5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MIDB GEO: </a:t>
              </a:r>
              <a:r>
                <a:rPr lang="pt-BR" sz="1500" b="1" dirty="0"/>
                <a:t>N67 34.035 E030 27.792</a:t>
              </a:r>
              <a:endParaRPr lang="en-GB" sz="1500" b="1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ICOD: 2011-FEB-11 DOI:2011-FEB-02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xmlns="" id="{3D09F9EC-FA19-59D4-14CB-03387AE148AD}"/>
                </a:ext>
              </a:extLst>
            </p:cNvPr>
            <p:cNvSpPr txBox="1"/>
            <p:nvPr/>
          </p:nvSpPr>
          <p:spPr>
            <a:xfrm>
              <a:off x="11364760" y="79905"/>
              <a:ext cx="3752655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/>
                <a:t>OPAC CLASSIFIED</a:t>
              </a:r>
              <a:br>
                <a:rPr lang="en-GB" sz="2000" b="1" dirty="0"/>
              </a:br>
              <a:r>
                <a:rPr lang="en-GB" sz="2000" b="1" dirty="0"/>
                <a:t>REL TO CJTF-23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xmlns="" id="{98932D54-6D77-B01D-3A02-740495CC4FFC}"/>
                </a:ext>
              </a:extLst>
            </p:cNvPr>
            <p:cNvSpPr txBox="1"/>
            <p:nvPr/>
          </p:nvSpPr>
          <p:spPr>
            <a:xfrm>
              <a:off x="11347323" y="1112228"/>
              <a:ext cx="377009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DECL ON: 2061-FEB-11</a:t>
              </a:r>
            </a:p>
          </p:txBody>
        </p:sp>
        <p:pic>
          <p:nvPicPr>
            <p:cNvPr id="31" name="Picture 30" descr="D:\GIT PROJECTS\OPAT-background\Virtual Intelligence Service only logo.PNG">
              <a:extLst>
                <a:ext uri="{FF2B5EF4-FFF2-40B4-BE49-F238E27FC236}">
                  <a16:creationId xmlns:a16="http://schemas.microsoft.com/office/drawing/2014/main" xmlns="" id="{BEAF063D-F890-EED6-F73F-14490F2A97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108686" y="21695"/>
              <a:ext cx="2225675" cy="1958975"/>
            </a:xfrm>
            <a:prstGeom prst="rect">
              <a:avLst/>
            </a:prstGeom>
            <a:noFill/>
          </p:spPr>
        </p:pic>
        <p:sp>
          <p:nvSpPr>
            <p:cNvPr id="32" name="Rektangel 11">
              <a:extLst>
                <a:ext uri="{FF2B5EF4-FFF2-40B4-BE49-F238E27FC236}">
                  <a16:creationId xmlns:a16="http://schemas.microsoft.com/office/drawing/2014/main" xmlns="" id="{1710C773-0454-A726-4506-6DFF1D0C1894}"/>
                </a:ext>
              </a:extLst>
            </p:cNvPr>
            <p:cNvSpPr/>
            <p:nvPr/>
          </p:nvSpPr>
          <p:spPr>
            <a:xfrm>
              <a:off x="10030065" y="1284288"/>
              <a:ext cx="118753" cy="130629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 descr="A black and white image of a rock&#10;&#10;AI-generated content may be incorrect.">
            <a:extLst>
              <a:ext uri="{FF2B5EF4-FFF2-40B4-BE49-F238E27FC236}">
                <a16:creationId xmlns:a16="http://schemas.microsoft.com/office/drawing/2014/main" xmlns="" id="{87E7A85B-5F4A-D282-4BBB-BEFFEC0DE48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3758" t="27326" r="29481" b="22123"/>
          <a:stretch/>
        </p:blipFill>
        <p:spPr>
          <a:xfrm>
            <a:off x="0" y="1921524"/>
            <a:ext cx="15117415" cy="877029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91FD8D63-AE2A-B4A0-5709-6D2B6469CACF}"/>
              </a:ext>
            </a:extLst>
          </p:cNvPr>
          <p:cNvGrpSpPr/>
          <p:nvPr/>
        </p:nvGrpSpPr>
        <p:grpSpPr>
          <a:xfrm rot="20280773">
            <a:off x="14195180" y="2629410"/>
            <a:ext cx="559046" cy="692832"/>
            <a:chOff x="15526400" y="3343535"/>
            <a:chExt cx="1172983" cy="1324523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xmlns="" id="{7DD278BB-0E2A-D059-169F-A373D7567300}"/>
                </a:ext>
              </a:extLst>
            </p:cNvPr>
            <p:cNvSpPr/>
            <p:nvPr/>
          </p:nvSpPr>
          <p:spPr>
            <a:xfrm>
              <a:off x="15526400" y="3343535"/>
              <a:ext cx="1172983" cy="1324523"/>
            </a:xfrm>
            <a:custGeom>
              <a:avLst/>
              <a:gdLst>
                <a:gd name="connsiteX0" fmla="*/ 351692 w 731520"/>
                <a:gd name="connsiteY0" fmla="*/ 0 h 858129"/>
                <a:gd name="connsiteX1" fmla="*/ 0 w 731520"/>
                <a:gd name="connsiteY1" fmla="*/ 858129 h 858129"/>
                <a:gd name="connsiteX2" fmla="*/ 337624 w 731520"/>
                <a:gd name="connsiteY2" fmla="*/ 647114 h 858129"/>
                <a:gd name="connsiteX3" fmla="*/ 731520 w 731520"/>
                <a:gd name="connsiteY3" fmla="*/ 844061 h 858129"/>
                <a:gd name="connsiteX4" fmla="*/ 351692 w 731520"/>
                <a:gd name="connsiteY4" fmla="*/ 0 h 858129"/>
                <a:gd name="connsiteX0" fmla="*/ 394761 w 731520"/>
                <a:gd name="connsiteY0" fmla="*/ 0 h 992212"/>
                <a:gd name="connsiteX1" fmla="*/ 0 w 731520"/>
                <a:gd name="connsiteY1" fmla="*/ 992212 h 992212"/>
                <a:gd name="connsiteX2" fmla="*/ 337624 w 731520"/>
                <a:gd name="connsiteY2" fmla="*/ 781197 h 992212"/>
                <a:gd name="connsiteX3" fmla="*/ 731520 w 731520"/>
                <a:gd name="connsiteY3" fmla="*/ 978144 h 992212"/>
                <a:gd name="connsiteX4" fmla="*/ 394761 w 731520"/>
                <a:gd name="connsiteY4" fmla="*/ 0 h 992212"/>
                <a:gd name="connsiteX0" fmla="*/ 383994 w 731520"/>
                <a:gd name="connsiteY0" fmla="*/ 0 h 992212"/>
                <a:gd name="connsiteX1" fmla="*/ 0 w 731520"/>
                <a:gd name="connsiteY1" fmla="*/ 992212 h 992212"/>
                <a:gd name="connsiteX2" fmla="*/ 337624 w 731520"/>
                <a:gd name="connsiteY2" fmla="*/ 781197 h 992212"/>
                <a:gd name="connsiteX3" fmla="*/ 731520 w 731520"/>
                <a:gd name="connsiteY3" fmla="*/ 978144 h 992212"/>
                <a:gd name="connsiteX4" fmla="*/ 383994 w 731520"/>
                <a:gd name="connsiteY4" fmla="*/ 0 h 992212"/>
                <a:gd name="connsiteX0" fmla="*/ 383994 w 957635"/>
                <a:gd name="connsiteY0" fmla="*/ 0 h 1313351"/>
                <a:gd name="connsiteX1" fmla="*/ 0 w 957635"/>
                <a:gd name="connsiteY1" fmla="*/ 992212 h 1313351"/>
                <a:gd name="connsiteX2" fmla="*/ 337624 w 957635"/>
                <a:gd name="connsiteY2" fmla="*/ 781197 h 1313351"/>
                <a:gd name="connsiteX3" fmla="*/ 957635 w 957635"/>
                <a:gd name="connsiteY3" fmla="*/ 1313351 h 1313351"/>
                <a:gd name="connsiteX4" fmla="*/ 383994 w 957635"/>
                <a:gd name="connsiteY4" fmla="*/ 0 h 1313351"/>
                <a:gd name="connsiteX0" fmla="*/ 599342 w 1172983"/>
                <a:gd name="connsiteY0" fmla="*/ 0 h 1313351"/>
                <a:gd name="connsiteX1" fmla="*/ 0 w 1172983"/>
                <a:gd name="connsiteY1" fmla="*/ 1305071 h 1313351"/>
                <a:gd name="connsiteX2" fmla="*/ 552972 w 1172983"/>
                <a:gd name="connsiteY2" fmla="*/ 781197 h 1313351"/>
                <a:gd name="connsiteX3" fmla="*/ 1172983 w 1172983"/>
                <a:gd name="connsiteY3" fmla="*/ 1313351 h 1313351"/>
                <a:gd name="connsiteX4" fmla="*/ 599342 w 1172983"/>
                <a:gd name="connsiteY4" fmla="*/ 0 h 1313351"/>
                <a:gd name="connsiteX0" fmla="*/ 599342 w 1172983"/>
                <a:gd name="connsiteY0" fmla="*/ 0 h 1313351"/>
                <a:gd name="connsiteX1" fmla="*/ 0 w 1172983"/>
                <a:gd name="connsiteY1" fmla="*/ 1305071 h 1313351"/>
                <a:gd name="connsiteX2" fmla="*/ 574507 w 1172983"/>
                <a:gd name="connsiteY2" fmla="*/ 982322 h 1313351"/>
                <a:gd name="connsiteX3" fmla="*/ 1172983 w 1172983"/>
                <a:gd name="connsiteY3" fmla="*/ 1313351 h 1313351"/>
                <a:gd name="connsiteX4" fmla="*/ 599342 w 1172983"/>
                <a:gd name="connsiteY4" fmla="*/ 0 h 1313351"/>
                <a:gd name="connsiteX0" fmla="*/ 599342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99342 w 1172983"/>
                <a:gd name="connsiteY4" fmla="*/ 0 h 1302177"/>
                <a:gd name="connsiteX0" fmla="*/ 599342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99342 w 1172983"/>
                <a:gd name="connsiteY4" fmla="*/ 0 h 1302177"/>
                <a:gd name="connsiteX0" fmla="*/ 567040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67040 w 1172983"/>
                <a:gd name="connsiteY4" fmla="*/ 0 h 1302177"/>
                <a:gd name="connsiteX0" fmla="*/ 567040 w 1172983"/>
                <a:gd name="connsiteY0" fmla="*/ 0 h 1291003"/>
                <a:gd name="connsiteX1" fmla="*/ 0 w 1172983"/>
                <a:gd name="connsiteY1" fmla="*/ 1282723 h 1291003"/>
                <a:gd name="connsiteX2" fmla="*/ 574507 w 1172983"/>
                <a:gd name="connsiteY2" fmla="*/ 959974 h 1291003"/>
                <a:gd name="connsiteX3" fmla="*/ 1172983 w 1172983"/>
                <a:gd name="connsiteY3" fmla="*/ 1291003 h 1291003"/>
                <a:gd name="connsiteX4" fmla="*/ 567040 w 1172983"/>
                <a:gd name="connsiteY4" fmla="*/ 0 h 1291003"/>
                <a:gd name="connsiteX0" fmla="*/ 577807 w 1172983"/>
                <a:gd name="connsiteY0" fmla="*/ 0 h 1190441"/>
                <a:gd name="connsiteX1" fmla="*/ 0 w 1172983"/>
                <a:gd name="connsiteY1" fmla="*/ 1182161 h 1190441"/>
                <a:gd name="connsiteX2" fmla="*/ 574507 w 1172983"/>
                <a:gd name="connsiteY2" fmla="*/ 859412 h 1190441"/>
                <a:gd name="connsiteX3" fmla="*/ 1172983 w 1172983"/>
                <a:gd name="connsiteY3" fmla="*/ 1190441 h 1190441"/>
                <a:gd name="connsiteX4" fmla="*/ 577807 w 1172983"/>
                <a:gd name="connsiteY4" fmla="*/ 0 h 1190441"/>
                <a:gd name="connsiteX0" fmla="*/ 577807 w 1172983"/>
                <a:gd name="connsiteY0" fmla="*/ 0 h 933449"/>
                <a:gd name="connsiteX1" fmla="*/ 0 w 1172983"/>
                <a:gd name="connsiteY1" fmla="*/ 925169 h 933449"/>
                <a:gd name="connsiteX2" fmla="*/ 574507 w 1172983"/>
                <a:gd name="connsiteY2" fmla="*/ 602420 h 933449"/>
                <a:gd name="connsiteX3" fmla="*/ 1172983 w 1172983"/>
                <a:gd name="connsiteY3" fmla="*/ 933449 h 933449"/>
                <a:gd name="connsiteX4" fmla="*/ 577807 w 1172983"/>
                <a:gd name="connsiteY4" fmla="*/ 0 h 933449"/>
                <a:gd name="connsiteX0" fmla="*/ 599342 w 1172983"/>
                <a:gd name="connsiteY0" fmla="*/ 0 h 1324524"/>
                <a:gd name="connsiteX1" fmla="*/ 0 w 1172983"/>
                <a:gd name="connsiteY1" fmla="*/ 1316244 h 1324524"/>
                <a:gd name="connsiteX2" fmla="*/ 574507 w 1172983"/>
                <a:gd name="connsiteY2" fmla="*/ 993495 h 1324524"/>
                <a:gd name="connsiteX3" fmla="*/ 1172983 w 1172983"/>
                <a:gd name="connsiteY3" fmla="*/ 1324524 h 1324524"/>
                <a:gd name="connsiteX4" fmla="*/ 599342 w 1172983"/>
                <a:gd name="connsiteY4" fmla="*/ 0 h 1324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2983" h="1324524">
                  <a:moveTo>
                    <a:pt x="599342" y="0"/>
                  </a:moveTo>
                  <a:lnTo>
                    <a:pt x="0" y="1316244"/>
                  </a:lnTo>
                  <a:lnTo>
                    <a:pt x="574507" y="993495"/>
                  </a:lnTo>
                  <a:lnTo>
                    <a:pt x="1172983" y="1324524"/>
                  </a:lnTo>
                  <a:lnTo>
                    <a:pt x="599342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Google Shape;66;p14">
              <a:extLst>
                <a:ext uri="{FF2B5EF4-FFF2-40B4-BE49-F238E27FC236}">
                  <a16:creationId xmlns:a16="http://schemas.microsoft.com/office/drawing/2014/main" xmlns="" id="{0B73D565-D51E-4DD9-7115-86D0AAD0A73B}"/>
                </a:ext>
              </a:extLst>
            </p:cNvPr>
            <p:cNvSpPr txBox="1"/>
            <p:nvPr/>
          </p:nvSpPr>
          <p:spPr>
            <a:xfrm>
              <a:off x="15716513" y="3587815"/>
              <a:ext cx="502201" cy="6498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2400" b="1" dirty="0">
                  <a:solidFill>
                    <a:sysClr val="windowText" lastClr="000000"/>
                  </a:solidFill>
                </a:rPr>
                <a:t>N</a:t>
              </a:r>
              <a:endParaRPr sz="2400" b="1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25549D9E-1189-BC48-CE4B-F10DEB44912A}"/>
              </a:ext>
            </a:extLst>
          </p:cNvPr>
          <p:cNvSpPr txBox="1"/>
          <p:nvPr/>
        </p:nvSpPr>
        <p:spPr>
          <a:xfrm>
            <a:off x="2464354" y="368119"/>
            <a:ext cx="663106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/>
              <a:t>FACILITY OUTLINE GRAPHIC</a:t>
            </a:r>
            <a:r>
              <a:rPr lang="en-GB" sz="2000" b="1" dirty="0">
                <a:solidFill>
                  <a:schemeClr val="dk1"/>
                </a:solidFill>
              </a:rPr>
              <a:t> 1/1</a:t>
            </a:r>
            <a:endParaRPr lang="en-GB" sz="2000" b="1" dirty="0"/>
          </a:p>
        </p:txBody>
      </p:sp>
      <p:sp>
        <p:nvSpPr>
          <p:cNvPr id="80" name="Google Shape;67;p14">
            <a:extLst>
              <a:ext uri="{FF2B5EF4-FFF2-40B4-BE49-F238E27FC236}">
                <a16:creationId xmlns:a16="http://schemas.microsoft.com/office/drawing/2014/main" xmlns="" id="{625225CB-AC53-29F5-DC84-130CA9D34A8B}"/>
              </a:ext>
            </a:extLst>
          </p:cNvPr>
          <p:cNvSpPr txBox="1"/>
          <p:nvPr/>
        </p:nvSpPr>
        <p:spPr>
          <a:xfrm>
            <a:off x="2978986" y="5048366"/>
            <a:ext cx="2429921" cy="614059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b="1" dirty="0" err="1">
                <a:solidFill>
                  <a:schemeClr val="dk1"/>
                </a:solidFill>
              </a:rPr>
              <a:t>Kovdor</a:t>
            </a:r>
            <a:r>
              <a:rPr lang="en-GB" b="1" dirty="0">
                <a:solidFill>
                  <a:schemeClr val="dk1"/>
                </a:solidFill>
              </a:rPr>
              <a:t> Research Facility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b="1" dirty="0">
                <a:solidFill>
                  <a:schemeClr val="dk1"/>
                </a:solidFill>
              </a:rPr>
              <a:t>SRNTGT016</a:t>
            </a:r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xmlns="" id="{536EFA4B-23CF-D1F4-4249-F7585D6E08AC}"/>
              </a:ext>
            </a:extLst>
          </p:cNvPr>
          <p:cNvCxnSpPr>
            <a:cxnSpLocks/>
            <a:stCxn id="80" idx="3"/>
            <a:endCxn id="30" idx="1"/>
          </p:cNvCxnSpPr>
          <p:nvPr/>
        </p:nvCxnSpPr>
        <p:spPr>
          <a:xfrm flipV="1">
            <a:off x="5408907" y="5251002"/>
            <a:ext cx="1218877" cy="10439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Rectangle 92">
            <a:extLst>
              <a:ext uri="{FF2B5EF4-FFF2-40B4-BE49-F238E27FC236}">
                <a16:creationId xmlns:a16="http://schemas.microsoft.com/office/drawing/2014/main" xmlns="" id="{E64488A9-9BEC-F786-EDD9-E90651A3658B}"/>
              </a:ext>
            </a:extLst>
          </p:cNvPr>
          <p:cNvSpPr/>
          <p:nvPr/>
        </p:nvSpPr>
        <p:spPr>
          <a:xfrm rot="20764271">
            <a:off x="14313212" y="6968958"/>
            <a:ext cx="382844" cy="39279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4" name="Google Shape;67;p14">
            <a:extLst>
              <a:ext uri="{FF2B5EF4-FFF2-40B4-BE49-F238E27FC236}">
                <a16:creationId xmlns:a16="http://schemas.microsoft.com/office/drawing/2014/main" xmlns="" id="{3F971C08-9B1C-4908-B669-92248C3EC8A4}"/>
              </a:ext>
            </a:extLst>
          </p:cNvPr>
          <p:cNvSpPr txBox="1"/>
          <p:nvPr/>
        </p:nvSpPr>
        <p:spPr>
          <a:xfrm>
            <a:off x="12330084" y="7091764"/>
            <a:ext cx="1450948" cy="382855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b="1" dirty="0">
                <a:solidFill>
                  <a:schemeClr val="dk1"/>
                </a:solidFill>
              </a:rPr>
              <a:t>SRNTGT091</a:t>
            </a:r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xmlns="" id="{7C5552D8-5CFE-247E-609D-07B12F6BD427}"/>
              </a:ext>
            </a:extLst>
          </p:cNvPr>
          <p:cNvCxnSpPr>
            <a:cxnSpLocks/>
            <a:stCxn id="94" idx="3"/>
            <a:endCxn id="93" idx="1"/>
          </p:cNvCxnSpPr>
          <p:nvPr/>
        </p:nvCxnSpPr>
        <p:spPr>
          <a:xfrm flipV="1">
            <a:off x="13781032" y="7211433"/>
            <a:ext cx="537809" cy="7175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715771F5-25AC-6779-FF06-B056FA76060D}"/>
              </a:ext>
            </a:extLst>
          </p:cNvPr>
          <p:cNvGrpSpPr/>
          <p:nvPr/>
        </p:nvGrpSpPr>
        <p:grpSpPr>
          <a:xfrm>
            <a:off x="1" y="0"/>
            <a:ext cx="15119349" cy="1980670"/>
            <a:chOff x="1" y="0"/>
            <a:chExt cx="15119349" cy="198067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xmlns="" id="{EB2CC7AA-247D-BD79-20C4-131CFC4F245E}"/>
                </a:ext>
              </a:extLst>
            </p:cNvPr>
            <p:cNvSpPr txBox="1"/>
            <p:nvPr/>
          </p:nvSpPr>
          <p:spPr>
            <a:xfrm>
              <a:off x="9114792" y="556201"/>
              <a:ext cx="223253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MAP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OVERVIEW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xmlns="" id="{D473F827-4D7F-236C-2F5F-DABB8F4688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screen"/>
            <a:srcRect b="514"/>
            <a:stretch>
              <a:fillRect/>
            </a:stretch>
          </p:blipFill>
          <p:spPr bwMode="auto">
            <a:xfrm>
              <a:off x="9113720" y="17404"/>
              <a:ext cx="2249106" cy="188833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</p:pic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xmlns="" id="{6600C567-685B-3782-81FB-A1B4CF997A09}"/>
                </a:ext>
              </a:extLst>
            </p:cNvPr>
            <p:cNvGrpSpPr/>
            <p:nvPr/>
          </p:nvGrpSpPr>
          <p:grpSpPr>
            <a:xfrm>
              <a:off x="1" y="0"/>
              <a:ext cx="15119349" cy="1921524"/>
              <a:chOff x="1" y="-1616"/>
              <a:chExt cx="15119349" cy="1921524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xmlns="" id="{26661DD6-FB7A-AE5A-2248-DC4AF480C017}"/>
                  </a:ext>
                </a:extLst>
              </p:cNvPr>
              <p:cNvSpPr/>
              <p:nvPr/>
            </p:nvSpPr>
            <p:spPr>
              <a:xfrm>
                <a:off x="2447778" y="0"/>
                <a:ext cx="6668087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xmlns="" id="{023E82D5-01C2-7D80-FE47-2D7142256996}"/>
                  </a:ext>
                </a:extLst>
              </p:cNvPr>
              <p:cNvSpPr/>
              <p:nvPr/>
            </p:nvSpPr>
            <p:spPr>
              <a:xfrm>
                <a:off x="2447567" y="787791"/>
                <a:ext cx="6668087" cy="11321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xmlns="" id="{1407F0DA-C509-60F5-9297-D79049F61212}"/>
                  </a:ext>
                </a:extLst>
              </p:cNvPr>
              <p:cNvSpPr/>
              <p:nvPr/>
            </p:nvSpPr>
            <p:spPr>
              <a:xfrm>
                <a:off x="9115654" y="0"/>
                <a:ext cx="2251041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xmlns="" id="{5B8D6F2A-ED3C-47C7-FA21-E3B480526D95}"/>
                  </a:ext>
                </a:extLst>
              </p:cNvPr>
              <p:cNvSpPr/>
              <p:nvPr/>
            </p:nvSpPr>
            <p:spPr>
              <a:xfrm>
                <a:off x="11366695" y="-1616"/>
                <a:ext cx="3752655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xmlns="" id="{22487CA4-3D9B-3E03-BFF6-FA282BC3F914}"/>
                  </a:ext>
                </a:extLst>
              </p:cNvPr>
              <p:cNvSpPr/>
              <p:nvPr/>
            </p:nvSpPr>
            <p:spPr>
              <a:xfrm>
                <a:off x="11366694" y="786175"/>
                <a:ext cx="3752655" cy="113373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xmlns="" id="{076AD9AA-5DCF-1B98-1AEF-DF31B7D37F0C}"/>
                  </a:ext>
                </a:extLst>
              </p:cNvPr>
              <p:cNvSpPr/>
              <p:nvPr/>
            </p:nvSpPr>
            <p:spPr>
              <a:xfrm>
                <a:off x="1" y="0"/>
                <a:ext cx="2446916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xmlns="" id="{EAB9A94A-22AB-6CD0-84C5-04B49FB43A7D}"/>
                </a:ext>
              </a:extLst>
            </p:cNvPr>
            <p:cNvSpPr txBox="1"/>
            <p:nvPr/>
          </p:nvSpPr>
          <p:spPr>
            <a:xfrm>
              <a:off x="2446917" y="21481"/>
              <a:ext cx="665043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 err="1"/>
                <a:t>Kovdor</a:t>
              </a:r>
              <a:r>
                <a:rPr lang="en-GB" sz="2000" b="1" dirty="0"/>
                <a:t> Research Facility, SRN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xmlns="" id="{7B0251A3-CB22-0834-78A8-EFEBC832AB8F}"/>
                </a:ext>
              </a:extLst>
            </p:cNvPr>
            <p:cNvSpPr txBox="1"/>
            <p:nvPr/>
          </p:nvSpPr>
          <p:spPr>
            <a:xfrm>
              <a:off x="2429057" y="945322"/>
              <a:ext cx="3663182" cy="78483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BE: SRNTGT016  CATCODE: 5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MIDB GEO: </a:t>
              </a:r>
              <a:r>
                <a:rPr lang="pt-BR" sz="1500" b="1" dirty="0"/>
                <a:t>N67 34.035 E030 27.792</a:t>
              </a:r>
              <a:endParaRPr lang="en-GB" sz="1500" b="1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ICOD: 2011-FEB-11 DOI:2011-FEB-02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xmlns="" id="{82EEA086-E6FB-5EA2-055C-B019EC340AF0}"/>
                </a:ext>
              </a:extLst>
            </p:cNvPr>
            <p:cNvSpPr txBox="1"/>
            <p:nvPr/>
          </p:nvSpPr>
          <p:spPr>
            <a:xfrm>
              <a:off x="11364760" y="79905"/>
              <a:ext cx="3752655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/>
                <a:t>OPAC CLASSIFIED</a:t>
              </a:r>
              <a:br>
                <a:rPr lang="en-GB" sz="2000" b="1" dirty="0"/>
              </a:br>
              <a:r>
                <a:rPr lang="en-GB" sz="2000" b="1" dirty="0"/>
                <a:t>REL TO CJTF-23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xmlns="" id="{E04BABF8-275B-9452-7604-C5AD7E63889B}"/>
                </a:ext>
              </a:extLst>
            </p:cNvPr>
            <p:cNvSpPr txBox="1"/>
            <p:nvPr/>
          </p:nvSpPr>
          <p:spPr>
            <a:xfrm>
              <a:off x="11347323" y="1112228"/>
              <a:ext cx="377009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DECL ON: 2061-FEB-11</a:t>
              </a:r>
            </a:p>
          </p:txBody>
        </p:sp>
        <p:pic>
          <p:nvPicPr>
            <p:cNvPr id="15" name="Picture 14" descr="D:\GIT PROJECTS\OPAT-background\Virtual Intelligence Service only logo.PNG">
              <a:extLst>
                <a:ext uri="{FF2B5EF4-FFF2-40B4-BE49-F238E27FC236}">
                  <a16:creationId xmlns:a16="http://schemas.microsoft.com/office/drawing/2014/main" xmlns="" id="{0B39B61B-0E46-37D2-5717-3FD78DF404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108686" y="21695"/>
              <a:ext cx="2225675" cy="1958975"/>
            </a:xfrm>
            <a:prstGeom prst="rect">
              <a:avLst/>
            </a:prstGeom>
            <a:noFill/>
          </p:spPr>
        </p:pic>
        <p:sp>
          <p:nvSpPr>
            <p:cNvPr id="16" name="Rektangel 11">
              <a:extLst>
                <a:ext uri="{FF2B5EF4-FFF2-40B4-BE49-F238E27FC236}">
                  <a16:creationId xmlns:a16="http://schemas.microsoft.com/office/drawing/2014/main" xmlns="" id="{464F6E3A-602B-9F05-7229-54269C20502E}"/>
                </a:ext>
              </a:extLst>
            </p:cNvPr>
            <p:cNvSpPr/>
            <p:nvPr/>
          </p:nvSpPr>
          <p:spPr>
            <a:xfrm>
              <a:off x="10030065" y="1284288"/>
              <a:ext cx="118753" cy="130629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xmlns="" id="{87FB34E7-0424-92F4-ECBB-4CA0E2161155}"/>
              </a:ext>
            </a:extLst>
          </p:cNvPr>
          <p:cNvSpPr/>
          <p:nvPr/>
        </p:nvSpPr>
        <p:spPr>
          <a:xfrm rot="21314996">
            <a:off x="6627319" y="5104927"/>
            <a:ext cx="270674" cy="26973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>
          <a:extLst>
            <a:ext uri="{FF2B5EF4-FFF2-40B4-BE49-F238E27FC236}">
              <a16:creationId xmlns:a16="http://schemas.microsoft.com/office/drawing/2014/main" xmlns="" id="{116F48F0-6074-A1CE-AA9D-0C6CD3B044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ack and white image of a city&#10;&#10;AI-generated content may be incorrect.">
            <a:extLst>
              <a:ext uri="{FF2B5EF4-FFF2-40B4-BE49-F238E27FC236}">
                <a16:creationId xmlns:a16="http://schemas.microsoft.com/office/drawing/2014/main" xmlns="" id="{4210878B-2D0B-C81E-18B2-0127795978A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1104" t="36081" r="35594" b="31927"/>
          <a:stretch/>
        </p:blipFill>
        <p:spPr>
          <a:xfrm>
            <a:off x="0" y="1935018"/>
            <a:ext cx="15119350" cy="8756795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85942D89-6CC8-B594-36EB-BD8C8F267D07}"/>
              </a:ext>
            </a:extLst>
          </p:cNvPr>
          <p:cNvSpPr txBox="1"/>
          <p:nvPr/>
        </p:nvSpPr>
        <p:spPr>
          <a:xfrm>
            <a:off x="2449364" y="402381"/>
            <a:ext cx="75754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/>
              <a:t>DESIRED POINT OF IMPACT GRAPHIC 1/1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02F08B5E-C149-4232-5E31-4859E33E5751}"/>
              </a:ext>
            </a:extLst>
          </p:cNvPr>
          <p:cNvSpPr/>
          <p:nvPr/>
        </p:nvSpPr>
        <p:spPr>
          <a:xfrm>
            <a:off x="4419073" y="3406585"/>
            <a:ext cx="5002231" cy="3942018"/>
          </a:xfrm>
          <a:prstGeom prst="rect">
            <a:avLst/>
          </a:prstGeom>
          <a:noFill/>
          <a:ln w="12700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n-GB" dirty="0">
              <a:solidFill>
                <a:schemeClr val="accent6"/>
              </a:solidFill>
            </a:endParaRPr>
          </a:p>
        </p:txBody>
      </p:sp>
      <p:sp>
        <p:nvSpPr>
          <p:cNvPr id="91" name="Google Shape;171;p20">
            <a:extLst>
              <a:ext uri="{FF2B5EF4-FFF2-40B4-BE49-F238E27FC236}">
                <a16:creationId xmlns:a16="http://schemas.microsoft.com/office/drawing/2014/main" xmlns="" id="{2CE0B118-892D-58AD-BCB0-66E91036A758}"/>
              </a:ext>
            </a:extLst>
          </p:cNvPr>
          <p:cNvSpPr txBox="1"/>
          <p:nvPr/>
        </p:nvSpPr>
        <p:spPr>
          <a:xfrm>
            <a:off x="11242887" y="3567769"/>
            <a:ext cx="2706023" cy="80327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DPI</a:t>
            </a:r>
            <a:r>
              <a:rPr lang="fr" sz="1000" b="1" dirty="0"/>
              <a:t>: SRNTGT016-A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LABORITORY 1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1" dirty="0"/>
              <a:t>N 67 34.042 E 034 28.042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DPI</a:t>
            </a:r>
            <a:r>
              <a:rPr lang="fr" sz="1000" b="1" dirty="0"/>
              <a:t> MSL: 800 FT</a:t>
            </a: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 dirty="0"/>
          </a:p>
        </p:txBody>
      </p: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xmlns="" id="{3F171C6D-241A-3506-971E-FF6612F05B52}"/>
              </a:ext>
            </a:extLst>
          </p:cNvPr>
          <p:cNvCxnSpPr>
            <a:cxnSpLocks/>
            <a:stCxn id="91" idx="1"/>
            <a:endCxn id="95" idx="5"/>
          </p:cNvCxnSpPr>
          <p:nvPr/>
        </p:nvCxnSpPr>
        <p:spPr>
          <a:xfrm flipH="1">
            <a:off x="9082187" y="3969404"/>
            <a:ext cx="2160700" cy="7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Isosceles Triangle 94">
            <a:extLst>
              <a:ext uri="{FF2B5EF4-FFF2-40B4-BE49-F238E27FC236}">
                <a16:creationId xmlns:a16="http://schemas.microsoft.com/office/drawing/2014/main" xmlns="" id="{94BEDB42-299C-96E2-DFDB-305AC995BC50}"/>
              </a:ext>
            </a:extLst>
          </p:cNvPr>
          <p:cNvSpPr/>
          <p:nvPr/>
        </p:nvSpPr>
        <p:spPr>
          <a:xfrm>
            <a:off x="8755113" y="3779567"/>
            <a:ext cx="436098" cy="379828"/>
          </a:xfrm>
          <a:prstGeom prst="triangl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GB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xmlns="" id="{39559BBD-C8FA-DD50-B5D0-F48BF425548F}"/>
              </a:ext>
            </a:extLst>
          </p:cNvPr>
          <p:cNvGrpSpPr/>
          <p:nvPr/>
        </p:nvGrpSpPr>
        <p:grpSpPr>
          <a:xfrm>
            <a:off x="1" y="0"/>
            <a:ext cx="15119349" cy="1980670"/>
            <a:chOff x="1" y="0"/>
            <a:chExt cx="15119349" cy="198067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xmlns="" id="{377BC291-B5E5-7EF4-D8E9-2ACE666EE512}"/>
                </a:ext>
              </a:extLst>
            </p:cNvPr>
            <p:cNvSpPr txBox="1"/>
            <p:nvPr/>
          </p:nvSpPr>
          <p:spPr>
            <a:xfrm>
              <a:off x="9114792" y="556201"/>
              <a:ext cx="223253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MAP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OVERVIEW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xmlns="" id="{4056CAAB-9352-A2DF-95BA-E5B68A6357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screen"/>
            <a:srcRect b="514"/>
            <a:stretch>
              <a:fillRect/>
            </a:stretch>
          </p:blipFill>
          <p:spPr bwMode="auto">
            <a:xfrm>
              <a:off x="9113720" y="17404"/>
              <a:ext cx="2249106" cy="188833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</p:pic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xmlns="" id="{20866EEC-59C2-9480-53A8-FAF668163D7F}"/>
                </a:ext>
              </a:extLst>
            </p:cNvPr>
            <p:cNvGrpSpPr/>
            <p:nvPr/>
          </p:nvGrpSpPr>
          <p:grpSpPr>
            <a:xfrm>
              <a:off x="1" y="0"/>
              <a:ext cx="15119349" cy="1921524"/>
              <a:chOff x="1" y="-1616"/>
              <a:chExt cx="15119349" cy="1921524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xmlns="" id="{C2AC1E45-B4CC-49B1-C570-670A9F228B79}"/>
                  </a:ext>
                </a:extLst>
              </p:cNvPr>
              <p:cNvSpPr/>
              <p:nvPr/>
            </p:nvSpPr>
            <p:spPr>
              <a:xfrm>
                <a:off x="2447778" y="0"/>
                <a:ext cx="6668087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xmlns="" id="{928F2DB1-20A3-689E-C66C-4D32BF47464F}"/>
                  </a:ext>
                </a:extLst>
              </p:cNvPr>
              <p:cNvSpPr/>
              <p:nvPr/>
            </p:nvSpPr>
            <p:spPr>
              <a:xfrm>
                <a:off x="2447567" y="787791"/>
                <a:ext cx="6668087" cy="11321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xmlns="" id="{C4FD5A8A-ACCA-280D-E43A-19EA3C5C18BE}"/>
                  </a:ext>
                </a:extLst>
              </p:cNvPr>
              <p:cNvSpPr/>
              <p:nvPr/>
            </p:nvSpPr>
            <p:spPr>
              <a:xfrm>
                <a:off x="9115654" y="0"/>
                <a:ext cx="2251041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xmlns="" id="{664B831C-33C8-806D-26F8-E62B1E1CA133}"/>
                  </a:ext>
                </a:extLst>
              </p:cNvPr>
              <p:cNvSpPr/>
              <p:nvPr/>
            </p:nvSpPr>
            <p:spPr>
              <a:xfrm>
                <a:off x="11366695" y="-1616"/>
                <a:ext cx="3752655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xmlns="" id="{3294C1AC-54A9-9CD2-32AB-E823C7696E22}"/>
                  </a:ext>
                </a:extLst>
              </p:cNvPr>
              <p:cNvSpPr/>
              <p:nvPr/>
            </p:nvSpPr>
            <p:spPr>
              <a:xfrm>
                <a:off x="11366694" y="786175"/>
                <a:ext cx="3752655" cy="113373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xmlns="" id="{6240AD4B-CBD8-0FA6-6628-127F6846B19E}"/>
                  </a:ext>
                </a:extLst>
              </p:cNvPr>
              <p:cNvSpPr/>
              <p:nvPr/>
            </p:nvSpPr>
            <p:spPr>
              <a:xfrm>
                <a:off x="1" y="0"/>
                <a:ext cx="2446916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xmlns="" id="{B8AAA346-A64B-BA2F-42C0-FA34687C25F1}"/>
                </a:ext>
              </a:extLst>
            </p:cNvPr>
            <p:cNvSpPr txBox="1"/>
            <p:nvPr/>
          </p:nvSpPr>
          <p:spPr>
            <a:xfrm>
              <a:off x="2446917" y="21481"/>
              <a:ext cx="665043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 err="1"/>
                <a:t>Kovdor</a:t>
              </a:r>
              <a:r>
                <a:rPr lang="en-GB" sz="2000" b="1" dirty="0"/>
                <a:t> Research Facility, SRN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xmlns="" id="{F1FA277C-28B2-E972-2CE7-6F6BF7A8E6FF}"/>
                </a:ext>
              </a:extLst>
            </p:cNvPr>
            <p:cNvSpPr txBox="1"/>
            <p:nvPr/>
          </p:nvSpPr>
          <p:spPr>
            <a:xfrm>
              <a:off x="2429057" y="945322"/>
              <a:ext cx="3663182" cy="78483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BE: SRNTGT016  CATCODE: 5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MIDB GEO: </a:t>
              </a:r>
              <a:r>
                <a:rPr lang="pt-BR" sz="1500" b="1" dirty="0"/>
                <a:t>N67 34.035 E030 27.792</a:t>
              </a:r>
              <a:endParaRPr lang="en-GB" sz="1500" b="1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ICOD: 2011-FEB-11 DOI:2011-FEB-02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xmlns="" id="{CA84BB6A-AB26-9E8B-1919-F916E2674B02}"/>
                </a:ext>
              </a:extLst>
            </p:cNvPr>
            <p:cNvSpPr txBox="1"/>
            <p:nvPr/>
          </p:nvSpPr>
          <p:spPr>
            <a:xfrm>
              <a:off x="11364760" y="79905"/>
              <a:ext cx="3752655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/>
                <a:t>OPAC CLASSIFIED</a:t>
              </a:r>
              <a:br>
                <a:rPr lang="en-GB" sz="2000" b="1" dirty="0"/>
              </a:br>
              <a:r>
                <a:rPr lang="en-GB" sz="2000" b="1" dirty="0"/>
                <a:t>REL TO CJTF-23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xmlns="" id="{E404AD42-1268-A002-2E13-3D085AEF3227}"/>
                </a:ext>
              </a:extLst>
            </p:cNvPr>
            <p:cNvSpPr txBox="1"/>
            <p:nvPr/>
          </p:nvSpPr>
          <p:spPr>
            <a:xfrm>
              <a:off x="11347323" y="1112228"/>
              <a:ext cx="377009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DECL ON: 2061-FEB-11</a:t>
              </a:r>
            </a:p>
          </p:txBody>
        </p:sp>
        <p:pic>
          <p:nvPicPr>
            <p:cNvPr id="16" name="Picture 15" descr="D:\GIT PROJECTS\OPAT-background\Virtual Intelligence Service only logo.PNG">
              <a:extLst>
                <a:ext uri="{FF2B5EF4-FFF2-40B4-BE49-F238E27FC236}">
                  <a16:creationId xmlns:a16="http://schemas.microsoft.com/office/drawing/2014/main" xmlns="" id="{56456DF3-9B1A-03A2-B8B8-7BE1B1F0A9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108686" y="21695"/>
              <a:ext cx="2225675" cy="1958975"/>
            </a:xfrm>
            <a:prstGeom prst="rect">
              <a:avLst/>
            </a:prstGeom>
            <a:noFill/>
          </p:spPr>
        </p:pic>
        <p:sp>
          <p:nvSpPr>
            <p:cNvPr id="17" name="Rektangel 11">
              <a:extLst>
                <a:ext uri="{FF2B5EF4-FFF2-40B4-BE49-F238E27FC236}">
                  <a16:creationId xmlns:a16="http://schemas.microsoft.com/office/drawing/2014/main" xmlns="" id="{F6564B3E-1ECD-8D4C-999C-4D53E692F962}"/>
                </a:ext>
              </a:extLst>
            </p:cNvPr>
            <p:cNvSpPr/>
            <p:nvPr/>
          </p:nvSpPr>
          <p:spPr>
            <a:xfrm>
              <a:off x="10030065" y="1284288"/>
              <a:ext cx="118753" cy="130629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xmlns="" id="{C0848127-2964-88E4-E688-6BABACEEF07E}"/>
              </a:ext>
            </a:extLst>
          </p:cNvPr>
          <p:cNvGrpSpPr/>
          <p:nvPr/>
        </p:nvGrpSpPr>
        <p:grpSpPr>
          <a:xfrm rot="20141833">
            <a:off x="14195180" y="2629410"/>
            <a:ext cx="559046" cy="692832"/>
            <a:chOff x="15526400" y="3343535"/>
            <a:chExt cx="1172983" cy="1324523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xmlns="" id="{1BE94F46-10B9-4EB9-A9C3-C02C617BA5E2}"/>
                </a:ext>
              </a:extLst>
            </p:cNvPr>
            <p:cNvSpPr/>
            <p:nvPr/>
          </p:nvSpPr>
          <p:spPr>
            <a:xfrm>
              <a:off x="15526400" y="3343535"/>
              <a:ext cx="1172983" cy="1324523"/>
            </a:xfrm>
            <a:custGeom>
              <a:avLst/>
              <a:gdLst>
                <a:gd name="connsiteX0" fmla="*/ 351692 w 731520"/>
                <a:gd name="connsiteY0" fmla="*/ 0 h 858129"/>
                <a:gd name="connsiteX1" fmla="*/ 0 w 731520"/>
                <a:gd name="connsiteY1" fmla="*/ 858129 h 858129"/>
                <a:gd name="connsiteX2" fmla="*/ 337624 w 731520"/>
                <a:gd name="connsiteY2" fmla="*/ 647114 h 858129"/>
                <a:gd name="connsiteX3" fmla="*/ 731520 w 731520"/>
                <a:gd name="connsiteY3" fmla="*/ 844061 h 858129"/>
                <a:gd name="connsiteX4" fmla="*/ 351692 w 731520"/>
                <a:gd name="connsiteY4" fmla="*/ 0 h 858129"/>
                <a:gd name="connsiteX0" fmla="*/ 394761 w 731520"/>
                <a:gd name="connsiteY0" fmla="*/ 0 h 992212"/>
                <a:gd name="connsiteX1" fmla="*/ 0 w 731520"/>
                <a:gd name="connsiteY1" fmla="*/ 992212 h 992212"/>
                <a:gd name="connsiteX2" fmla="*/ 337624 w 731520"/>
                <a:gd name="connsiteY2" fmla="*/ 781197 h 992212"/>
                <a:gd name="connsiteX3" fmla="*/ 731520 w 731520"/>
                <a:gd name="connsiteY3" fmla="*/ 978144 h 992212"/>
                <a:gd name="connsiteX4" fmla="*/ 394761 w 731520"/>
                <a:gd name="connsiteY4" fmla="*/ 0 h 992212"/>
                <a:gd name="connsiteX0" fmla="*/ 383994 w 731520"/>
                <a:gd name="connsiteY0" fmla="*/ 0 h 992212"/>
                <a:gd name="connsiteX1" fmla="*/ 0 w 731520"/>
                <a:gd name="connsiteY1" fmla="*/ 992212 h 992212"/>
                <a:gd name="connsiteX2" fmla="*/ 337624 w 731520"/>
                <a:gd name="connsiteY2" fmla="*/ 781197 h 992212"/>
                <a:gd name="connsiteX3" fmla="*/ 731520 w 731520"/>
                <a:gd name="connsiteY3" fmla="*/ 978144 h 992212"/>
                <a:gd name="connsiteX4" fmla="*/ 383994 w 731520"/>
                <a:gd name="connsiteY4" fmla="*/ 0 h 992212"/>
                <a:gd name="connsiteX0" fmla="*/ 383994 w 957635"/>
                <a:gd name="connsiteY0" fmla="*/ 0 h 1313351"/>
                <a:gd name="connsiteX1" fmla="*/ 0 w 957635"/>
                <a:gd name="connsiteY1" fmla="*/ 992212 h 1313351"/>
                <a:gd name="connsiteX2" fmla="*/ 337624 w 957635"/>
                <a:gd name="connsiteY2" fmla="*/ 781197 h 1313351"/>
                <a:gd name="connsiteX3" fmla="*/ 957635 w 957635"/>
                <a:gd name="connsiteY3" fmla="*/ 1313351 h 1313351"/>
                <a:gd name="connsiteX4" fmla="*/ 383994 w 957635"/>
                <a:gd name="connsiteY4" fmla="*/ 0 h 1313351"/>
                <a:gd name="connsiteX0" fmla="*/ 599342 w 1172983"/>
                <a:gd name="connsiteY0" fmla="*/ 0 h 1313351"/>
                <a:gd name="connsiteX1" fmla="*/ 0 w 1172983"/>
                <a:gd name="connsiteY1" fmla="*/ 1305071 h 1313351"/>
                <a:gd name="connsiteX2" fmla="*/ 552972 w 1172983"/>
                <a:gd name="connsiteY2" fmla="*/ 781197 h 1313351"/>
                <a:gd name="connsiteX3" fmla="*/ 1172983 w 1172983"/>
                <a:gd name="connsiteY3" fmla="*/ 1313351 h 1313351"/>
                <a:gd name="connsiteX4" fmla="*/ 599342 w 1172983"/>
                <a:gd name="connsiteY4" fmla="*/ 0 h 1313351"/>
                <a:gd name="connsiteX0" fmla="*/ 599342 w 1172983"/>
                <a:gd name="connsiteY0" fmla="*/ 0 h 1313351"/>
                <a:gd name="connsiteX1" fmla="*/ 0 w 1172983"/>
                <a:gd name="connsiteY1" fmla="*/ 1305071 h 1313351"/>
                <a:gd name="connsiteX2" fmla="*/ 574507 w 1172983"/>
                <a:gd name="connsiteY2" fmla="*/ 982322 h 1313351"/>
                <a:gd name="connsiteX3" fmla="*/ 1172983 w 1172983"/>
                <a:gd name="connsiteY3" fmla="*/ 1313351 h 1313351"/>
                <a:gd name="connsiteX4" fmla="*/ 599342 w 1172983"/>
                <a:gd name="connsiteY4" fmla="*/ 0 h 1313351"/>
                <a:gd name="connsiteX0" fmla="*/ 599342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99342 w 1172983"/>
                <a:gd name="connsiteY4" fmla="*/ 0 h 1302177"/>
                <a:gd name="connsiteX0" fmla="*/ 599342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99342 w 1172983"/>
                <a:gd name="connsiteY4" fmla="*/ 0 h 1302177"/>
                <a:gd name="connsiteX0" fmla="*/ 567040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67040 w 1172983"/>
                <a:gd name="connsiteY4" fmla="*/ 0 h 1302177"/>
                <a:gd name="connsiteX0" fmla="*/ 567040 w 1172983"/>
                <a:gd name="connsiteY0" fmla="*/ 0 h 1291003"/>
                <a:gd name="connsiteX1" fmla="*/ 0 w 1172983"/>
                <a:gd name="connsiteY1" fmla="*/ 1282723 h 1291003"/>
                <a:gd name="connsiteX2" fmla="*/ 574507 w 1172983"/>
                <a:gd name="connsiteY2" fmla="*/ 959974 h 1291003"/>
                <a:gd name="connsiteX3" fmla="*/ 1172983 w 1172983"/>
                <a:gd name="connsiteY3" fmla="*/ 1291003 h 1291003"/>
                <a:gd name="connsiteX4" fmla="*/ 567040 w 1172983"/>
                <a:gd name="connsiteY4" fmla="*/ 0 h 1291003"/>
                <a:gd name="connsiteX0" fmla="*/ 577807 w 1172983"/>
                <a:gd name="connsiteY0" fmla="*/ 0 h 1190441"/>
                <a:gd name="connsiteX1" fmla="*/ 0 w 1172983"/>
                <a:gd name="connsiteY1" fmla="*/ 1182161 h 1190441"/>
                <a:gd name="connsiteX2" fmla="*/ 574507 w 1172983"/>
                <a:gd name="connsiteY2" fmla="*/ 859412 h 1190441"/>
                <a:gd name="connsiteX3" fmla="*/ 1172983 w 1172983"/>
                <a:gd name="connsiteY3" fmla="*/ 1190441 h 1190441"/>
                <a:gd name="connsiteX4" fmla="*/ 577807 w 1172983"/>
                <a:gd name="connsiteY4" fmla="*/ 0 h 1190441"/>
                <a:gd name="connsiteX0" fmla="*/ 577807 w 1172983"/>
                <a:gd name="connsiteY0" fmla="*/ 0 h 933449"/>
                <a:gd name="connsiteX1" fmla="*/ 0 w 1172983"/>
                <a:gd name="connsiteY1" fmla="*/ 925169 h 933449"/>
                <a:gd name="connsiteX2" fmla="*/ 574507 w 1172983"/>
                <a:gd name="connsiteY2" fmla="*/ 602420 h 933449"/>
                <a:gd name="connsiteX3" fmla="*/ 1172983 w 1172983"/>
                <a:gd name="connsiteY3" fmla="*/ 933449 h 933449"/>
                <a:gd name="connsiteX4" fmla="*/ 577807 w 1172983"/>
                <a:gd name="connsiteY4" fmla="*/ 0 h 933449"/>
                <a:gd name="connsiteX0" fmla="*/ 599342 w 1172983"/>
                <a:gd name="connsiteY0" fmla="*/ 0 h 1324524"/>
                <a:gd name="connsiteX1" fmla="*/ 0 w 1172983"/>
                <a:gd name="connsiteY1" fmla="*/ 1316244 h 1324524"/>
                <a:gd name="connsiteX2" fmla="*/ 574507 w 1172983"/>
                <a:gd name="connsiteY2" fmla="*/ 993495 h 1324524"/>
                <a:gd name="connsiteX3" fmla="*/ 1172983 w 1172983"/>
                <a:gd name="connsiteY3" fmla="*/ 1324524 h 1324524"/>
                <a:gd name="connsiteX4" fmla="*/ 599342 w 1172983"/>
                <a:gd name="connsiteY4" fmla="*/ 0 h 1324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2983" h="1324524">
                  <a:moveTo>
                    <a:pt x="599342" y="0"/>
                  </a:moveTo>
                  <a:lnTo>
                    <a:pt x="0" y="1316244"/>
                  </a:lnTo>
                  <a:lnTo>
                    <a:pt x="574507" y="993495"/>
                  </a:lnTo>
                  <a:lnTo>
                    <a:pt x="1172983" y="1324524"/>
                  </a:lnTo>
                  <a:lnTo>
                    <a:pt x="599342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Google Shape;66;p14">
              <a:extLst>
                <a:ext uri="{FF2B5EF4-FFF2-40B4-BE49-F238E27FC236}">
                  <a16:creationId xmlns:a16="http://schemas.microsoft.com/office/drawing/2014/main" xmlns="" id="{ABBC1320-57AE-5C13-126C-CD911A8D9FC6}"/>
                </a:ext>
              </a:extLst>
            </p:cNvPr>
            <p:cNvSpPr txBox="1"/>
            <p:nvPr/>
          </p:nvSpPr>
          <p:spPr>
            <a:xfrm>
              <a:off x="15716513" y="3587815"/>
              <a:ext cx="502201" cy="6498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2400" b="1" dirty="0">
                  <a:solidFill>
                    <a:sysClr val="windowText" lastClr="000000"/>
                  </a:solidFill>
                </a:rPr>
                <a:t>N</a:t>
              </a:r>
              <a:endParaRPr sz="2400" b="1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32" name="Google Shape;171;p20">
            <a:extLst>
              <a:ext uri="{FF2B5EF4-FFF2-40B4-BE49-F238E27FC236}">
                <a16:creationId xmlns:a16="http://schemas.microsoft.com/office/drawing/2014/main" xmlns="" id="{67588010-E10E-BF54-6858-10028D51CB0E}"/>
              </a:ext>
            </a:extLst>
          </p:cNvPr>
          <p:cNvSpPr txBox="1"/>
          <p:nvPr/>
        </p:nvSpPr>
        <p:spPr>
          <a:xfrm>
            <a:off x="663605" y="5875460"/>
            <a:ext cx="2706023" cy="80327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DPI</a:t>
            </a:r>
            <a:r>
              <a:rPr lang="fr" sz="1000" b="1" dirty="0"/>
              <a:t>: SRNTGT016-B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LABORITORY 2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1" dirty="0"/>
              <a:t>N 67 34.049 E 034 27.640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DPI</a:t>
            </a:r>
            <a:r>
              <a:rPr lang="fr" sz="1000" b="1" dirty="0"/>
              <a:t> MSL: 780 FT</a:t>
            </a: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xmlns="" id="{31A8AC7F-104B-80D7-689B-CB90DF98E20B}"/>
              </a:ext>
            </a:extLst>
          </p:cNvPr>
          <p:cNvCxnSpPr>
            <a:cxnSpLocks/>
            <a:stCxn id="34" idx="1"/>
            <a:endCxn id="32" idx="3"/>
          </p:cNvCxnSpPr>
          <p:nvPr/>
        </p:nvCxnSpPr>
        <p:spPr>
          <a:xfrm flipH="1">
            <a:off x="3369628" y="6249239"/>
            <a:ext cx="2534119" cy="2785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Isosceles Triangle 33">
            <a:extLst>
              <a:ext uri="{FF2B5EF4-FFF2-40B4-BE49-F238E27FC236}">
                <a16:creationId xmlns:a16="http://schemas.microsoft.com/office/drawing/2014/main" xmlns="" id="{B2514FD2-8FC8-3A30-4101-869B90415976}"/>
              </a:ext>
            </a:extLst>
          </p:cNvPr>
          <p:cNvSpPr/>
          <p:nvPr/>
        </p:nvSpPr>
        <p:spPr>
          <a:xfrm>
            <a:off x="5794722" y="6059325"/>
            <a:ext cx="436098" cy="379828"/>
          </a:xfrm>
          <a:prstGeom prst="triangl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GB" dirty="0"/>
          </a:p>
        </p:txBody>
      </p:sp>
      <p:sp>
        <p:nvSpPr>
          <p:cNvPr id="39" name="Google Shape;171;p20">
            <a:extLst>
              <a:ext uri="{FF2B5EF4-FFF2-40B4-BE49-F238E27FC236}">
                <a16:creationId xmlns:a16="http://schemas.microsoft.com/office/drawing/2014/main" xmlns="" id="{287BB75F-53FE-6068-3553-B34D0B0D3348}"/>
              </a:ext>
            </a:extLst>
          </p:cNvPr>
          <p:cNvSpPr txBox="1"/>
          <p:nvPr/>
        </p:nvSpPr>
        <p:spPr>
          <a:xfrm>
            <a:off x="11242887" y="4764392"/>
            <a:ext cx="2706023" cy="80327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DPI</a:t>
            </a:r>
            <a:r>
              <a:rPr lang="fr" sz="1000" b="1" dirty="0"/>
              <a:t>: SRNTGT016-C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POWER SUPPLY LABORITORY 1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1" dirty="0"/>
              <a:t>N 67 34.052 E 034 27.800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DPI</a:t>
            </a:r>
            <a:r>
              <a:rPr lang="fr" sz="1000" b="1" dirty="0"/>
              <a:t> MSL: 800 FT</a:t>
            </a: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 dirty="0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xmlns="" id="{F03CDAF8-31C7-A85F-40E3-F4CBA00C5823}"/>
              </a:ext>
            </a:extLst>
          </p:cNvPr>
          <p:cNvCxnSpPr>
            <a:cxnSpLocks/>
            <a:stCxn id="39" idx="1"/>
            <a:endCxn id="42" idx="5"/>
          </p:cNvCxnSpPr>
          <p:nvPr/>
        </p:nvCxnSpPr>
        <p:spPr>
          <a:xfrm flipH="1">
            <a:off x="6861625" y="5166027"/>
            <a:ext cx="438126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Isosceles Triangle 41">
            <a:extLst>
              <a:ext uri="{FF2B5EF4-FFF2-40B4-BE49-F238E27FC236}">
                <a16:creationId xmlns:a16="http://schemas.microsoft.com/office/drawing/2014/main" xmlns="" id="{6205A5B0-C4D1-E4A5-17E6-2A0F1ED830FE}"/>
              </a:ext>
            </a:extLst>
          </p:cNvPr>
          <p:cNvSpPr/>
          <p:nvPr/>
        </p:nvSpPr>
        <p:spPr>
          <a:xfrm>
            <a:off x="6534551" y="4976113"/>
            <a:ext cx="436098" cy="379828"/>
          </a:xfrm>
          <a:prstGeom prst="triangl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GB" dirty="0"/>
          </a:p>
        </p:txBody>
      </p:sp>
      <p:sp>
        <p:nvSpPr>
          <p:cNvPr id="52" name="Google Shape;171;p20">
            <a:extLst>
              <a:ext uri="{FF2B5EF4-FFF2-40B4-BE49-F238E27FC236}">
                <a16:creationId xmlns:a16="http://schemas.microsoft.com/office/drawing/2014/main" xmlns="" id="{840A9DC6-72E1-582E-F63E-47E16167003E}"/>
              </a:ext>
            </a:extLst>
          </p:cNvPr>
          <p:cNvSpPr txBox="1"/>
          <p:nvPr/>
        </p:nvSpPr>
        <p:spPr>
          <a:xfrm>
            <a:off x="663605" y="4764002"/>
            <a:ext cx="2706023" cy="80327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DPI</a:t>
            </a:r>
            <a:r>
              <a:rPr lang="fr" sz="1000" b="1" dirty="0"/>
              <a:t>: SRNTGT016-D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POWER SUPPLY LABORITORY 2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1" dirty="0"/>
              <a:t>N 67 34.052 E 034 27.750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DPI</a:t>
            </a:r>
            <a:r>
              <a:rPr lang="fr" sz="1000" b="1" dirty="0"/>
              <a:t> MSL: 790 FT</a:t>
            </a: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 dirty="0"/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xmlns="" id="{8068B165-2148-C598-C59A-84E62FB11437}"/>
              </a:ext>
            </a:extLst>
          </p:cNvPr>
          <p:cNvCxnSpPr>
            <a:cxnSpLocks/>
            <a:stCxn id="66" idx="1"/>
            <a:endCxn id="52" idx="3"/>
          </p:cNvCxnSpPr>
          <p:nvPr/>
        </p:nvCxnSpPr>
        <p:spPr>
          <a:xfrm flipH="1" flipV="1">
            <a:off x="3369628" y="5165637"/>
            <a:ext cx="2947164" cy="39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Isosceles Triangle 65">
            <a:extLst>
              <a:ext uri="{FF2B5EF4-FFF2-40B4-BE49-F238E27FC236}">
                <a16:creationId xmlns:a16="http://schemas.microsoft.com/office/drawing/2014/main" xmlns="" id="{C9F79500-E9B4-9B35-AA4B-E717A66810F2}"/>
              </a:ext>
            </a:extLst>
          </p:cNvPr>
          <p:cNvSpPr/>
          <p:nvPr/>
        </p:nvSpPr>
        <p:spPr>
          <a:xfrm>
            <a:off x="6207767" y="4976113"/>
            <a:ext cx="436098" cy="379828"/>
          </a:xfrm>
          <a:prstGeom prst="triangl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GB" dirty="0"/>
          </a:p>
        </p:txBody>
      </p:sp>
      <p:sp>
        <p:nvSpPr>
          <p:cNvPr id="71" name="Google Shape;171;p20">
            <a:extLst>
              <a:ext uri="{FF2B5EF4-FFF2-40B4-BE49-F238E27FC236}">
                <a16:creationId xmlns:a16="http://schemas.microsoft.com/office/drawing/2014/main" xmlns="" id="{A5A0CB3A-BC2B-A9AB-4B92-5C47BB699CC7}"/>
              </a:ext>
            </a:extLst>
          </p:cNvPr>
          <p:cNvSpPr txBox="1"/>
          <p:nvPr/>
        </p:nvSpPr>
        <p:spPr>
          <a:xfrm>
            <a:off x="4046577" y="8556720"/>
            <a:ext cx="2706023" cy="80327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DPI</a:t>
            </a:r>
            <a:r>
              <a:rPr lang="fr" sz="1000" b="1" dirty="0"/>
              <a:t>: SRNTGT016-E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FUEL STORAGE FOR POWER SUPPLIES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1" dirty="0"/>
              <a:t>N 67 34.029 E 034 27.739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DPI</a:t>
            </a:r>
            <a:r>
              <a:rPr lang="fr" sz="1000" b="1" dirty="0"/>
              <a:t> MSL: 790 FT</a:t>
            </a: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 dirty="0"/>
          </a:p>
        </p:txBody>
      </p: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xmlns="" id="{0412B29A-B486-9EC9-A551-3998124C4547}"/>
              </a:ext>
            </a:extLst>
          </p:cNvPr>
          <p:cNvCxnSpPr>
            <a:cxnSpLocks/>
            <a:stCxn id="71" idx="0"/>
            <a:endCxn id="73" idx="3"/>
          </p:cNvCxnSpPr>
          <p:nvPr/>
        </p:nvCxnSpPr>
        <p:spPr>
          <a:xfrm flipV="1">
            <a:off x="5399589" y="6059325"/>
            <a:ext cx="1286301" cy="249739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Isosceles Triangle 72">
            <a:extLst>
              <a:ext uri="{FF2B5EF4-FFF2-40B4-BE49-F238E27FC236}">
                <a16:creationId xmlns:a16="http://schemas.microsoft.com/office/drawing/2014/main" xmlns="" id="{5D46AFFF-EA62-4182-104D-AB3D8EE21473}"/>
              </a:ext>
            </a:extLst>
          </p:cNvPr>
          <p:cNvSpPr/>
          <p:nvPr/>
        </p:nvSpPr>
        <p:spPr>
          <a:xfrm>
            <a:off x="6467841" y="5679497"/>
            <a:ext cx="436098" cy="379828"/>
          </a:xfrm>
          <a:prstGeom prst="triangl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GB" dirty="0"/>
          </a:p>
        </p:txBody>
      </p:sp>
      <p:sp>
        <p:nvSpPr>
          <p:cNvPr id="77" name="Google Shape;171;p20">
            <a:extLst>
              <a:ext uri="{FF2B5EF4-FFF2-40B4-BE49-F238E27FC236}">
                <a16:creationId xmlns:a16="http://schemas.microsoft.com/office/drawing/2014/main" xmlns="" id="{0370CAB0-E769-86F2-C51C-D9FD6A5A61EA}"/>
              </a:ext>
            </a:extLst>
          </p:cNvPr>
          <p:cNvSpPr txBox="1"/>
          <p:nvPr/>
        </p:nvSpPr>
        <p:spPr>
          <a:xfrm>
            <a:off x="6901067" y="8556720"/>
            <a:ext cx="2706023" cy="80327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DPI</a:t>
            </a:r>
            <a:r>
              <a:rPr lang="fr" sz="1000" b="1" dirty="0"/>
              <a:t>: SRNTGT016-F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CHEM STORAGE FOR POWER SUPPLIES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1" dirty="0"/>
              <a:t>N 67 34.000 E 034 27.745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DPI</a:t>
            </a:r>
            <a:r>
              <a:rPr lang="fr" sz="1000" b="1" dirty="0"/>
              <a:t> MSL: 780 FT</a:t>
            </a: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 dirty="0"/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xmlns="" id="{6DC03A27-D34E-8772-CC34-30D7D7C9D778}"/>
              </a:ext>
            </a:extLst>
          </p:cNvPr>
          <p:cNvCxnSpPr>
            <a:cxnSpLocks/>
            <a:stCxn id="77" idx="0"/>
            <a:endCxn id="79" idx="3"/>
          </p:cNvCxnSpPr>
          <p:nvPr/>
        </p:nvCxnSpPr>
        <p:spPr>
          <a:xfrm flipH="1" flipV="1">
            <a:off x="7147733" y="6589615"/>
            <a:ext cx="1106346" cy="196710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Isosceles Triangle 78">
            <a:extLst>
              <a:ext uri="{FF2B5EF4-FFF2-40B4-BE49-F238E27FC236}">
                <a16:creationId xmlns:a16="http://schemas.microsoft.com/office/drawing/2014/main" xmlns="" id="{69FE68D4-C2EF-ADB2-3528-7DB5B9139B84}"/>
              </a:ext>
            </a:extLst>
          </p:cNvPr>
          <p:cNvSpPr/>
          <p:nvPr/>
        </p:nvSpPr>
        <p:spPr>
          <a:xfrm>
            <a:off x="6929684" y="6209787"/>
            <a:ext cx="436098" cy="379828"/>
          </a:xfrm>
          <a:prstGeom prst="triangl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xmlns="" val="773692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2" name="Google Shape;182;p21"/>
          <p:cNvGraphicFramePr/>
          <p:nvPr>
            <p:extLst>
              <p:ext uri="{D42A27DB-BD31-4B8C-83A1-F6EECF244321}">
                <p14:modId xmlns:p14="http://schemas.microsoft.com/office/powerpoint/2010/main" xmlns="" val="1936099013"/>
              </p:ext>
            </p:extLst>
          </p:nvPr>
        </p:nvGraphicFramePr>
        <p:xfrm>
          <a:off x="-25" y="2586435"/>
          <a:ext cx="15119950" cy="7595106"/>
        </p:xfrm>
        <a:graphic>
          <a:graphicData uri="http://schemas.openxmlformats.org/drawingml/2006/table">
            <a:tbl>
              <a:tblPr>
                <a:noFill/>
                <a:tableStyleId>{85EE82D6-AF98-40BB-A63E-5EA55E4C3481}</a:tableStyleId>
              </a:tblPr>
              <a:tblGrid>
                <a:gridCol w="130807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0724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53337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53337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533375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2979300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</a:tblGrid>
              <a:tr h="417008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b="1" dirty="0">
                          <a:solidFill>
                            <a:schemeClr val="lt1"/>
                          </a:solidFill>
                        </a:rPr>
                        <a:t>DPI</a:t>
                      </a:r>
                      <a:endParaRPr sz="1600" b="1" dirty="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DESCRIPTION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TLE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WARHEAD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GUIDANCE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 dirty="0">
                          <a:solidFill>
                            <a:schemeClr val="lt1"/>
                          </a:solidFill>
                        </a:rPr>
                        <a:t>DESIRED EFFECT</a:t>
                      </a:r>
                      <a:endParaRPr sz="1600" b="1" dirty="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IMPACT ANGLE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FUZING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dirty="0"/>
                        <a:t>A,B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SS CONCRETE LAB BUILDING 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>
                          <a:solidFill>
                            <a:schemeClr val="dk1"/>
                          </a:solidFill>
                        </a:rPr>
                        <a:t>CAT 3</a:t>
                      </a: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1000 lbs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METRIC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BLAST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60-90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25ms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C,D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SS FLAT ROOF POWER DISTROBUTION 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GB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CAT 3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dirty="0"/>
                        <a:t>500 lbs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METRIC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dirty="0"/>
                        <a:t>BLAST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GB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60-90</a:t>
                      </a: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10ms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E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FUEL STORAGE SILO DOUBLE SKIN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GB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CAT 3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GB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1000lbs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dirty="0"/>
                        <a:t>METRIC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BLAST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GB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60-90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25ms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F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REVETTED CHEMICAL STORAGE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GB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CAT 3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GB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1000lbs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dirty="0"/>
                        <a:t>METRIC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BLAST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GB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60-90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0ms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3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4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5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6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3BE49863-978C-536D-675B-D946BF7A6385}"/>
              </a:ext>
            </a:extLst>
          </p:cNvPr>
          <p:cNvSpPr txBox="1"/>
          <p:nvPr/>
        </p:nvSpPr>
        <p:spPr>
          <a:xfrm>
            <a:off x="2444982" y="369662"/>
            <a:ext cx="665043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WEAPONEERING OPTIONS 1/1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xmlns="" id="{182E3A88-5C11-BD45-24AF-137424953551}"/>
              </a:ext>
            </a:extLst>
          </p:cNvPr>
          <p:cNvGrpSpPr/>
          <p:nvPr/>
        </p:nvGrpSpPr>
        <p:grpSpPr>
          <a:xfrm>
            <a:off x="1" y="0"/>
            <a:ext cx="15119349" cy="1980670"/>
            <a:chOff x="1" y="0"/>
            <a:chExt cx="15119349" cy="1980670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xmlns="" id="{599E05D5-A526-9030-C967-B65DB197798C}"/>
                </a:ext>
              </a:extLst>
            </p:cNvPr>
            <p:cNvSpPr txBox="1"/>
            <p:nvPr/>
          </p:nvSpPr>
          <p:spPr>
            <a:xfrm>
              <a:off x="9114792" y="556201"/>
              <a:ext cx="223253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MAP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OVERVIEW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xmlns="" id="{04118D15-325F-B023-10E9-93CC7F704AF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screen"/>
            <a:srcRect b="514"/>
            <a:stretch>
              <a:fillRect/>
            </a:stretch>
          </p:blipFill>
          <p:spPr bwMode="auto">
            <a:xfrm>
              <a:off x="9113720" y="17404"/>
              <a:ext cx="2249106" cy="188833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</p:pic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xmlns="" id="{D91839F6-ED91-05BF-DBF8-724B81198B7F}"/>
                </a:ext>
              </a:extLst>
            </p:cNvPr>
            <p:cNvGrpSpPr/>
            <p:nvPr/>
          </p:nvGrpSpPr>
          <p:grpSpPr>
            <a:xfrm>
              <a:off x="1" y="0"/>
              <a:ext cx="15119349" cy="1921524"/>
              <a:chOff x="1" y="-1616"/>
              <a:chExt cx="15119349" cy="1921524"/>
            </a:xfrm>
          </p:grpSpPr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xmlns="" id="{D525891A-508C-F5C6-B022-A8A2E6F2F65B}"/>
                  </a:ext>
                </a:extLst>
              </p:cNvPr>
              <p:cNvSpPr/>
              <p:nvPr/>
            </p:nvSpPr>
            <p:spPr>
              <a:xfrm>
                <a:off x="2447778" y="0"/>
                <a:ext cx="6668087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xmlns="" id="{045DBE2C-0224-40FE-9F43-3799EE03E94F}"/>
                  </a:ext>
                </a:extLst>
              </p:cNvPr>
              <p:cNvSpPr/>
              <p:nvPr/>
            </p:nvSpPr>
            <p:spPr>
              <a:xfrm>
                <a:off x="2447567" y="787791"/>
                <a:ext cx="6668087" cy="11321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xmlns="" id="{69C7D612-95D5-EAA2-0674-2B8458EF0817}"/>
                  </a:ext>
                </a:extLst>
              </p:cNvPr>
              <p:cNvSpPr/>
              <p:nvPr/>
            </p:nvSpPr>
            <p:spPr>
              <a:xfrm>
                <a:off x="9115654" y="0"/>
                <a:ext cx="2251041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xmlns="" id="{AC827DDF-96EC-83DE-5DB6-1A01B9C3B40E}"/>
                  </a:ext>
                </a:extLst>
              </p:cNvPr>
              <p:cNvSpPr/>
              <p:nvPr/>
            </p:nvSpPr>
            <p:spPr>
              <a:xfrm>
                <a:off x="11366695" y="-1616"/>
                <a:ext cx="3752655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xmlns="" id="{D02BE929-EB84-E3EA-1F2C-F3F2AE6A9749}"/>
                  </a:ext>
                </a:extLst>
              </p:cNvPr>
              <p:cNvSpPr/>
              <p:nvPr/>
            </p:nvSpPr>
            <p:spPr>
              <a:xfrm>
                <a:off x="11366694" y="786175"/>
                <a:ext cx="3752655" cy="113373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xmlns="" id="{F2003BCE-51A7-A021-3B35-1410DED806EA}"/>
                  </a:ext>
                </a:extLst>
              </p:cNvPr>
              <p:cNvSpPr/>
              <p:nvPr/>
            </p:nvSpPr>
            <p:spPr>
              <a:xfrm>
                <a:off x="1" y="0"/>
                <a:ext cx="2446916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xmlns="" id="{9E08777F-0BC9-B3BC-B33D-43DABFBD90D4}"/>
                </a:ext>
              </a:extLst>
            </p:cNvPr>
            <p:cNvSpPr txBox="1"/>
            <p:nvPr/>
          </p:nvSpPr>
          <p:spPr>
            <a:xfrm>
              <a:off x="2446917" y="21481"/>
              <a:ext cx="665043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 err="1"/>
                <a:t>Kovdor</a:t>
              </a:r>
              <a:r>
                <a:rPr lang="en-GB" sz="2000" b="1" dirty="0"/>
                <a:t> Research Facility, SRN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xmlns="" id="{8B1850EC-DA65-2D18-ACD4-29A87AC4C822}"/>
                </a:ext>
              </a:extLst>
            </p:cNvPr>
            <p:cNvSpPr txBox="1"/>
            <p:nvPr/>
          </p:nvSpPr>
          <p:spPr>
            <a:xfrm>
              <a:off x="2429057" y="945322"/>
              <a:ext cx="3663182" cy="78483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BE: SRNTGT016  CATCODE: 5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MIDB GEO: </a:t>
              </a:r>
              <a:r>
                <a:rPr lang="pt-BR" sz="1500" b="1" dirty="0"/>
                <a:t>N67 34.035 E030 27.792</a:t>
              </a:r>
              <a:endParaRPr lang="en-GB" sz="1500" b="1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ICOD: 2011-FEB-11 DOI:2011-FEB-02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xmlns="" id="{76890D7D-95FE-261D-691A-3858164F6CAF}"/>
                </a:ext>
              </a:extLst>
            </p:cNvPr>
            <p:cNvSpPr txBox="1"/>
            <p:nvPr/>
          </p:nvSpPr>
          <p:spPr>
            <a:xfrm>
              <a:off x="11364760" y="79905"/>
              <a:ext cx="3752655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/>
                <a:t>OPAC CLASSIFIED</a:t>
              </a:r>
              <a:br>
                <a:rPr lang="en-GB" sz="2000" b="1" dirty="0"/>
              </a:br>
              <a:r>
                <a:rPr lang="en-GB" sz="2000" b="1" dirty="0"/>
                <a:t>REL TO CJTF-23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xmlns="" id="{3103B1BD-301A-36FE-1B6C-C6272C97DECE}"/>
                </a:ext>
              </a:extLst>
            </p:cNvPr>
            <p:cNvSpPr txBox="1"/>
            <p:nvPr/>
          </p:nvSpPr>
          <p:spPr>
            <a:xfrm>
              <a:off x="11347323" y="1112228"/>
              <a:ext cx="377009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DECL ON: 2061-FEB-11</a:t>
              </a:r>
            </a:p>
          </p:txBody>
        </p:sp>
        <p:pic>
          <p:nvPicPr>
            <p:cNvPr id="27" name="Picture 26" descr="D:\GIT PROJECTS\OPAT-background\Virtual Intelligence Service only logo.PNG">
              <a:extLst>
                <a:ext uri="{FF2B5EF4-FFF2-40B4-BE49-F238E27FC236}">
                  <a16:creationId xmlns:a16="http://schemas.microsoft.com/office/drawing/2014/main" xmlns="" id="{DC1794F7-60E8-3D33-421E-AA544728CC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108686" y="21695"/>
              <a:ext cx="2225675" cy="1958975"/>
            </a:xfrm>
            <a:prstGeom prst="rect">
              <a:avLst/>
            </a:prstGeom>
            <a:noFill/>
          </p:spPr>
        </p:pic>
        <p:sp>
          <p:nvSpPr>
            <p:cNvPr id="28" name="Rektangel 11">
              <a:extLst>
                <a:ext uri="{FF2B5EF4-FFF2-40B4-BE49-F238E27FC236}">
                  <a16:creationId xmlns:a16="http://schemas.microsoft.com/office/drawing/2014/main" xmlns="" id="{4AB3DC7C-56AD-F9FC-BEE3-D6AF0149C089}"/>
                </a:ext>
              </a:extLst>
            </p:cNvPr>
            <p:cNvSpPr/>
            <p:nvPr/>
          </p:nvSpPr>
          <p:spPr>
            <a:xfrm>
              <a:off x="10030065" y="1284288"/>
              <a:ext cx="118753" cy="130629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black and white image of a city&#10;&#10;AI-generated content may be incorrect.">
            <a:extLst>
              <a:ext uri="{FF2B5EF4-FFF2-40B4-BE49-F238E27FC236}">
                <a16:creationId xmlns:a16="http://schemas.microsoft.com/office/drawing/2014/main" xmlns="" id="{99C1D95A-C3D7-159D-EDFC-34D9F0426D8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6353" t="33419" r="35681" b="28186"/>
          <a:stretch/>
        </p:blipFill>
        <p:spPr>
          <a:xfrm>
            <a:off x="0" y="1935018"/>
            <a:ext cx="15119350" cy="8756795"/>
          </a:xfrm>
          <a:prstGeom prst="rect">
            <a:avLst/>
          </a:prstGeom>
        </p:spPr>
      </p:pic>
      <p:sp>
        <p:nvSpPr>
          <p:cNvPr id="196" name="Google Shape;196;p22"/>
          <p:cNvSpPr txBox="1"/>
          <p:nvPr/>
        </p:nvSpPr>
        <p:spPr>
          <a:xfrm>
            <a:off x="4550032" y="7996898"/>
            <a:ext cx="1746900" cy="6144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b="1" dirty="0"/>
              <a:t>NCC: </a:t>
            </a:r>
            <a:r>
              <a:rPr lang="en-GB" sz="1000" b="1" dirty="0"/>
              <a:t>RESIDENTIAL AREA SURROUNDING TARGET</a:t>
            </a:r>
            <a:endParaRPr sz="1000" b="1" dirty="0"/>
          </a:p>
        </p:txBody>
      </p:sp>
      <p:sp>
        <p:nvSpPr>
          <p:cNvPr id="200" name="Google Shape;200;p22"/>
          <p:cNvSpPr txBox="1"/>
          <p:nvPr/>
        </p:nvSpPr>
        <p:spPr>
          <a:xfrm>
            <a:off x="11508981" y="8239288"/>
            <a:ext cx="2008575" cy="289823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b="1" dirty="0"/>
              <a:t>CER 250M / 812FT</a:t>
            </a:r>
            <a:endParaRPr sz="1000" b="1" dirty="0"/>
          </a:p>
        </p:txBody>
      </p:sp>
      <p:sp>
        <p:nvSpPr>
          <p:cNvPr id="204" name="Google Shape;204;p22"/>
          <p:cNvSpPr txBox="1"/>
          <p:nvPr/>
        </p:nvSpPr>
        <p:spPr>
          <a:xfrm>
            <a:off x="3186600" y="10141525"/>
            <a:ext cx="11933400" cy="6144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 dirty="0"/>
              <a:t>CDE5, CIVILIAN RESIDENTIAL AREA INSIDE 800ft. </a:t>
            </a:r>
            <a:endParaRPr b="1" dirty="0"/>
          </a:p>
        </p:txBody>
      </p:sp>
      <p:sp>
        <p:nvSpPr>
          <p:cNvPr id="205" name="Google Shape;205;p22"/>
          <p:cNvSpPr txBox="1"/>
          <p:nvPr/>
        </p:nvSpPr>
        <p:spPr>
          <a:xfrm>
            <a:off x="0" y="10141525"/>
            <a:ext cx="3186600" cy="6144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62E26537-51D4-5E1B-D3DE-1690200F2314}"/>
              </a:ext>
            </a:extLst>
          </p:cNvPr>
          <p:cNvSpPr txBox="1"/>
          <p:nvPr/>
        </p:nvSpPr>
        <p:spPr>
          <a:xfrm>
            <a:off x="2429057" y="341867"/>
            <a:ext cx="668659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COLLATERAL DAMAGE ESTIMATION GRAPHIC 1/1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xmlns="" id="{189E1F1E-E0BC-EC2E-6308-C5EDD2193ECD}"/>
              </a:ext>
            </a:extLst>
          </p:cNvPr>
          <p:cNvGrpSpPr/>
          <p:nvPr/>
        </p:nvGrpSpPr>
        <p:grpSpPr>
          <a:xfrm>
            <a:off x="14195180" y="2629410"/>
            <a:ext cx="559046" cy="692832"/>
            <a:chOff x="15526400" y="3343535"/>
            <a:chExt cx="1172983" cy="1324523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xmlns="" id="{E7348655-BC73-8764-2DDA-F633B18CABF9}"/>
                </a:ext>
              </a:extLst>
            </p:cNvPr>
            <p:cNvSpPr/>
            <p:nvPr/>
          </p:nvSpPr>
          <p:spPr>
            <a:xfrm>
              <a:off x="15526400" y="3343535"/>
              <a:ext cx="1172983" cy="1324523"/>
            </a:xfrm>
            <a:custGeom>
              <a:avLst/>
              <a:gdLst>
                <a:gd name="connsiteX0" fmla="*/ 351692 w 731520"/>
                <a:gd name="connsiteY0" fmla="*/ 0 h 858129"/>
                <a:gd name="connsiteX1" fmla="*/ 0 w 731520"/>
                <a:gd name="connsiteY1" fmla="*/ 858129 h 858129"/>
                <a:gd name="connsiteX2" fmla="*/ 337624 w 731520"/>
                <a:gd name="connsiteY2" fmla="*/ 647114 h 858129"/>
                <a:gd name="connsiteX3" fmla="*/ 731520 w 731520"/>
                <a:gd name="connsiteY3" fmla="*/ 844061 h 858129"/>
                <a:gd name="connsiteX4" fmla="*/ 351692 w 731520"/>
                <a:gd name="connsiteY4" fmla="*/ 0 h 858129"/>
                <a:gd name="connsiteX0" fmla="*/ 394761 w 731520"/>
                <a:gd name="connsiteY0" fmla="*/ 0 h 992212"/>
                <a:gd name="connsiteX1" fmla="*/ 0 w 731520"/>
                <a:gd name="connsiteY1" fmla="*/ 992212 h 992212"/>
                <a:gd name="connsiteX2" fmla="*/ 337624 w 731520"/>
                <a:gd name="connsiteY2" fmla="*/ 781197 h 992212"/>
                <a:gd name="connsiteX3" fmla="*/ 731520 w 731520"/>
                <a:gd name="connsiteY3" fmla="*/ 978144 h 992212"/>
                <a:gd name="connsiteX4" fmla="*/ 394761 w 731520"/>
                <a:gd name="connsiteY4" fmla="*/ 0 h 992212"/>
                <a:gd name="connsiteX0" fmla="*/ 383994 w 731520"/>
                <a:gd name="connsiteY0" fmla="*/ 0 h 992212"/>
                <a:gd name="connsiteX1" fmla="*/ 0 w 731520"/>
                <a:gd name="connsiteY1" fmla="*/ 992212 h 992212"/>
                <a:gd name="connsiteX2" fmla="*/ 337624 w 731520"/>
                <a:gd name="connsiteY2" fmla="*/ 781197 h 992212"/>
                <a:gd name="connsiteX3" fmla="*/ 731520 w 731520"/>
                <a:gd name="connsiteY3" fmla="*/ 978144 h 992212"/>
                <a:gd name="connsiteX4" fmla="*/ 383994 w 731520"/>
                <a:gd name="connsiteY4" fmla="*/ 0 h 992212"/>
                <a:gd name="connsiteX0" fmla="*/ 383994 w 957635"/>
                <a:gd name="connsiteY0" fmla="*/ 0 h 1313351"/>
                <a:gd name="connsiteX1" fmla="*/ 0 w 957635"/>
                <a:gd name="connsiteY1" fmla="*/ 992212 h 1313351"/>
                <a:gd name="connsiteX2" fmla="*/ 337624 w 957635"/>
                <a:gd name="connsiteY2" fmla="*/ 781197 h 1313351"/>
                <a:gd name="connsiteX3" fmla="*/ 957635 w 957635"/>
                <a:gd name="connsiteY3" fmla="*/ 1313351 h 1313351"/>
                <a:gd name="connsiteX4" fmla="*/ 383994 w 957635"/>
                <a:gd name="connsiteY4" fmla="*/ 0 h 1313351"/>
                <a:gd name="connsiteX0" fmla="*/ 599342 w 1172983"/>
                <a:gd name="connsiteY0" fmla="*/ 0 h 1313351"/>
                <a:gd name="connsiteX1" fmla="*/ 0 w 1172983"/>
                <a:gd name="connsiteY1" fmla="*/ 1305071 h 1313351"/>
                <a:gd name="connsiteX2" fmla="*/ 552972 w 1172983"/>
                <a:gd name="connsiteY2" fmla="*/ 781197 h 1313351"/>
                <a:gd name="connsiteX3" fmla="*/ 1172983 w 1172983"/>
                <a:gd name="connsiteY3" fmla="*/ 1313351 h 1313351"/>
                <a:gd name="connsiteX4" fmla="*/ 599342 w 1172983"/>
                <a:gd name="connsiteY4" fmla="*/ 0 h 1313351"/>
                <a:gd name="connsiteX0" fmla="*/ 599342 w 1172983"/>
                <a:gd name="connsiteY0" fmla="*/ 0 h 1313351"/>
                <a:gd name="connsiteX1" fmla="*/ 0 w 1172983"/>
                <a:gd name="connsiteY1" fmla="*/ 1305071 h 1313351"/>
                <a:gd name="connsiteX2" fmla="*/ 574507 w 1172983"/>
                <a:gd name="connsiteY2" fmla="*/ 982322 h 1313351"/>
                <a:gd name="connsiteX3" fmla="*/ 1172983 w 1172983"/>
                <a:gd name="connsiteY3" fmla="*/ 1313351 h 1313351"/>
                <a:gd name="connsiteX4" fmla="*/ 599342 w 1172983"/>
                <a:gd name="connsiteY4" fmla="*/ 0 h 1313351"/>
                <a:gd name="connsiteX0" fmla="*/ 599342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99342 w 1172983"/>
                <a:gd name="connsiteY4" fmla="*/ 0 h 1302177"/>
                <a:gd name="connsiteX0" fmla="*/ 599342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99342 w 1172983"/>
                <a:gd name="connsiteY4" fmla="*/ 0 h 1302177"/>
                <a:gd name="connsiteX0" fmla="*/ 567040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67040 w 1172983"/>
                <a:gd name="connsiteY4" fmla="*/ 0 h 1302177"/>
                <a:gd name="connsiteX0" fmla="*/ 567040 w 1172983"/>
                <a:gd name="connsiteY0" fmla="*/ 0 h 1291003"/>
                <a:gd name="connsiteX1" fmla="*/ 0 w 1172983"/>
                <a:gd name="connsiteY1" fmla="*/ 1282723 h 1291003"/>
                <a:gd name="connsiteX2" fmla="*/ 574507 w 1172983"/>
                <a:gd name="connsiteY2" fmla="*/ 959974 h 1291003"/>
                <a:gd name="connsiteX3" fmla="*/ 1172983 w 1172983"/>
                <a:gd name="connsiteY3" fmla="*/ 1291003 h 1291003"/>
                <a:gd name="connsiteX4" fmla="*/ 567040 w 1172983"/>
                <a:gd name="connsiteY4" fmla="*/ 0 h 1291003"/>
                <a:gd name="connsiteX0" fmla="*/ 577807 w 1172983"/>
                <a:gd name="connsiteY0" fmla="*/ 0 h 1190441"/>
                <a:gd name="connsiteX1" fmla="*/ 0 w 1172983"/>
                <a:gd name="connsiteY1" fmla="*/ 1182161 h 1190441"/>
                <a:gd name="connsiteX2" fmla="*/ 574507 w 1172983"/>
                <a:gd name="connsiteY2" fmla="*/ 859412 h 1190441"/>
                <a:gd name="connsiteX3" fmla="*/ 1172983 w 1172983"/>
                <a:gd name="connsiteY3" fmla="*/ 1190441 h 1190441"/>
                <a:gd name="connsiteX4" fmla="*/ 577807 w 1172983"/>
                <a:gd name="connsiteY4" fmla="*/ 0 h 1190441"/>
                <a:gd name="connsiteX0" fmla="*/ 577807 w 1172983"/>
                <a:gd name="connsiteY0" fmla="*/ 0 h 933449"/>
                <a:gd name="connsiteX1" fmla="*/ 0 w 1172983"/>
                <a:gd name="connsiteY1" fmla="*/ 925169 h 933449"/>
                <a:gd name="connsiteX2" fmla="*/ 574507 w 1172983"/>
                <a:gd name="connsiteY2" fmla="*/ 602420 h 933449"/>
                <a:gd name="connsiteX3" fmla="*/ 1172983 w 1172983"/>
                <a:gd name="connsiteY3" fmla="*/ 933449 h 933449"/>
                <a:gd name="connsiteX4" fmla="*/ 577807 w 1172983"/>
                <a:gd name="connsiteY4" fmla="*/ 0 h 933449"/>
                <a:gd name="connsiteX0" fmla="*/ 599342 w 1172983"/>
                <a:gd name="connsiteY0" fmla="*/ 0 h 1324524"/>
                <a:gd name="connsiteX1" fmla="*/ 0 w 1172983"/>
                <a:gd name="connsiteY1" fmla="*/ 1316244 h 1324524"/>
                <a:gd name="connsiteX2" fmla="*/ 574507 w 1172983"/>
                <a:gd name="connsiteY2" fmla="*/ 993495 h 1324524"/>
                <a:gd name="connsiteX3" fmla="*/ 1172983 w 1172983"/>
                <a:gd name="connsiteY3" fmla="*/ 1324524 h 1324524"/>
                <a:gd name="connsiteX4" fmla="*/ 599342 w 1172983"/>
                <a:gd name="connsiteY4" fmla="*/ 0 h 1324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2983" h="1324524">
                  <a:moveTo>
                    <a:pt x="599342" y="0"/>
                  </a:moveTo>
                  <a:lnTo>
                    <a:pt x="0" y="1316244"/>
                  </a:lnTo>
                  <a:lnTo>
                    <a:pt x="574507" y="993495"/>
                  </a:lnTo>
                  <a:lnTo>
                    <a:pt x="1172983" y="1324524"/>
                  </a:lnTo>
                  <a:lnTo>
                    <a:pt x="599342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Google Shape;66;p14">
              <a:extLst>
                <a:ext uri="{FF2B5EF4-FFF2-40B4-BE49-F238E27FC236}">
                  <a16:creationId xmlns:a16="http://schemas.microsoft.com/office/drawing/2014/main" xmlns="" id="{B7C7098C-E54C-BA5A-B744-8B5214C16D76}"/>
                </a:ext>
              </a:extLst>
            </p:cNvPr>
            <p:cNvSpPr txBox="1"/>
            <p:nvPr/>
          </p:nvSpPr>
          <p:spPr>
            <a:xfrm>
              <a:off x="15716513" y="3587815"/>
              <a:ext cx="502201" cy="6498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2400" b="1" dirty="0">
                  <a:solidFill>
                    <a:sysClr val="windowText" lastClr="000000"/>
                  </a:solidFill>
                </a:rPr>
                <a:t>N</a:t>
              </a:r>
              <a:endParaRPr sz="2400" b="1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36" name="Google Shape;202;p22">
            <a:extLst>
              <a:ext uri="{FF2B5EF4-FFF2-40B4-BE49-F238E27FC236}">
                <a16:creationId xmlns:a16="http://schemas.microsoft.com/office/drawing/2014/main" xmlns="" id="{4B19D243-F34A-613E-35DE-840E4B01CB1B}"/>
              </a:ext>
            </a:extLst>
          </p:cNvPr>
          <p:cNvSpPr/>
          <p:nvPr/>
        </p:nvSpPr>
        <p:spPr>
          <a:xfrm>
            <a:off x="5772136" y="3591485"/>
            <a:ext cx="5402187" cy="5410072"/>
          </a:xfrm>
          <a:prstGeom prst="ellipse">
            <a:avLst/>
          </a:prstGeom>
          <a:noFill/>
          <a:ln w="19050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32D6F027-6764-7D7F-FF27-CCF03CAE2B0C}"/>
              </a:ext>
            </a:extLst>
          </p:cNvPr>
          <p:cNvSpPr/>
          <p:nvPr/>
        </p:nvSpPr>
        <p:spPr>
          <a:xfrm>
            <a:off x="6928508" y="3700953"/>
            <a:ext cx="3320565" cy="3225713"/>
          </a:xfrm>
          <a:prstGeom prst="rect">
            <a:avLst/>
          </a:prstGeom>
          <a:noFill/>
          <a:ln w="12700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n-GB" dirty="0">
              <a:solidFill>
                <a:schemeClr val="accent6"/>
              </a:solidFill>
            </a:endParaRPr>
          </a:p>
        </p:txBody>
      </p:sp>
      <p:sp>
        <p:nvSpPr>
          <p:cNvPr id="48" name="Google Shape;202;p22">
            <a:extLst>
              <a:ext uri="{FF2B5EF4-FFF2-40B4-BE49-F238E27FC236}">
                <a16:creationId xmlns:a16="http://schemas.microsoft.com/office/drawing/2014/main" xmlns="" id="{33AD6B3F-541C-F7DC-251D-CF2B8D9E97B7}"/>
              </a:ext>
            </a:extLst>
          </p:cNvPr>
          <p:cNvSpPr/>
          <p:nvPr/>
        </p:nvSpPr>
        <p:spPr>
          <a:xfrm>
            <a:off x="7257265" y="1476994"/>
            <a:ext cx="5402187" cy="5410072"/>
          </a:xfrm>
          <a:prstGeom prst="ellipse">
            <a:avLst/>
          </a:prstGeom>
          <a:noFill/>
          <a:ln w="19050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xmlns="" id="{19870BCF-CF04-5665-4165-A4084CD56144}"/>
              </a:ext>
            </a:extLst>
          </p:cNvPr>
          <p:cNvGrpSpPr/>
          <p:nvPr/>
        </p:nvGrpSpPr>
        <p:grpSpPr>
          <a:xfrm>
            <a:off x="1" y="0"/>
            <a:ext cx="15119349" cy="1980670"/>
            <a:chOff x="1" y="0"/>
            <a:chExt cx="15119349" cy="1980670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xmlns="" id="{BD17132D-234B-0A5E-055D-21799783A3CD}"/>
                </a:ext>
              </a:extLst>
            </p:cNvPr>
            <p:cNvSpPr txBox="1"/>
            <p:nvPr/>
          </p:nvSpPr>
          <p:spPr>
            <a:xfrm>
              <a:off x="9114792" y="556201"/>
              <a:ext cx="223253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MAP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OVERVIEW</a:t>
              </a:r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xmlns="" id="{E0F90E60-C18A-BD53-6E7D-6AD8F9FF8BF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screen"/>
            <a:srcRect b="514"/>
            <a:stretch>
              <a:fillRect/>
            </a:stretch>
          </p:blipFill>
          <p:spPr bwMode="auto">
            <a:xfrm>
              <a:off x="9113720" y="17404"/>
              <a:ext cx="2249106" cy="188833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</p:pic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xmlns="" id="{66A5D59B-216F-CA63-CA85-B22BFE77D6BB}"/>
                </a:ext>
              </a:extLst>
            </p:cNvPr>
            <p:cNvGrpSpPr/>
            <p:nvPr/>
          </p:nvGrpSpPr>
          <p:grpSpPr>
            <a:xfrm>
              <a:off x="1" y="0"/>
              <a:ext cx="15119349" cy="1921524"/>
              <a:chOff x="1" y="-1616"/>
              <a:chExt cx="15119349" cy="1921524"/>
            </a:xfrm>
          </p:grpSpPr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xmlns="" id="{67677CBB-C8E8-4823-A51B-E4856732D3FA}"/>
                  </a:ext>
                </a:extLst>
              </p:cNvPr>
              <p:cNvSpPr/>
              <p:nvPr/>
            </p:nvSpPr>
            <p:spPr>
              <a:xfrm>
                <a:off x="2447778" y="0"/>
                <a:ext cx="6668087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xmlns="" id="{EC8551BC-F76A-AD69-9401-92C73BD2B532}"/>
                  </a:ext>
                </a:extLst>
              </p:cNvPr>
              <p:cNvSpPr/>
              <p:nvPr/>
            </p:nvSpPr>
            <p:spPr>
              <a:xfrm>
                <a:off x="2447567" y="787791"/>
                <a:ext cx="6668087" cy="11321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xmlns="" id="{DA6AEE2E-041E-AE12-2588-9F43CBD8BA06}"/>
                  </a:ext>
                </a:extLst>
              </p:cNvPr>
              <p:cNvSpPr/>
              <p:nvPr/>
            </p:nvSpPr>
            <p:spPr>
              <a:xfrm>
                <a:off x="9115654" y="0"/>
                <a:ext cx="2251041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xmlns="" id="{960BC181-5987-ED3B-25E5-59565BD0A5B9}"/>
                  </a:ext>
                </a:extLst>
              </p:cNvPr>
              <p:cNvSpPr/>
              <p:nvPr/>
            </p:nvSpPr>
            <p:spPr>
              <a:xfrm>
                <a:off x="11366695" y="-1616"/>
                <a:ext cx="3752655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xmlns="" id="{E03FFF13-FF21-59C4-DEC9-4FA6B90E811A}"/>
                  </a:ext>
                </a:extLst>
              </p:cNvPr>
              <p:cNvSpPr/>
              <p:nvPr/>
            </p:nvSpPr>
            <p:spPr>
              <a:xfrm>
                <a:off x="11366694" y="786175"/>
                <a:ext cx="3752655" cy="113373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xmlns="" id="{2354FBCF-4B8E-F2D4-420A-B4FDE1193804}"/>
                  </a:ext>
                </a:extLst>
              </p:cNvPr>
              <p:cNvSpPr/>
              <p:nvPr/>
            </p:nvSpPr>
            <p:spPr>
              <a:xfrm>
                <a:off x="1" y="0"/>
                <a:ext cx="2446916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xmlns="" id="{FE8B9A5C-6404-0675-7107-DAE55AA6AE0B}"/>
                </a:ext>
              </a:extLst>
            </p:cNvPr>
            <p:cNvSpPr txBox="1"/>
            <p:nvPr/>
          </p:nvSpPr>
          <p:spPr>
            <a:xfrm>
              <a:off x="2446917" y="21481"/>
              <a:ext cx="665043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 err="1"/>
                <a:t>Kovdor</a:t>
              </a:r>
              <a:r>
                <a:rPr lang="en-GB" sz="2000" b="1" dirty="0"/>
                <a:t> Research Facility, SRN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xmlns="" id="{78ED779B-214E-C78A-A427-1483A35EB20C}"/>
                </a:ext>
              </a:extLst>
            </p:cNvPr>
            <p:cNvSpPr txBox="1"/>
            <p:nvPr/>
          </p:nvSpPr>
          <p:spPr>
            <a:xfrm>
              <a:off x="2429057" y="945322"/>
              <a:ext cx="3663182" cy="78483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BE: SRNTGT016  CATCODE: 5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MIDB GEO: </a:t>
              </a:r>
              <a:r>
                <a:rPr lang="pt-BR" sz="1500" b="1" dirty="0"/>
                <a:t>N67 34.035 E030 27.792</a:t>
              </a:r>
              <a:endParaRPr lang="en-GB" sz="1500" b="1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ICOD: 2011-FEB-11 DOI:2011-FEB-02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xmlns="" id="{CE2CF768-C319-D1D0-847B-2215B05D1999}"/>
                </a:ext>
              </a:extLst>
            </p:cNvPr>
            <p:cNvSpPr txBox="1"/>
            <p:nvPr/>
          </p:nvSpPr>
          <p:spPr>
            <a:xfrm>
              <a:off x="11364760" y="79905"/>
              <a:ext cx="3752655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/>
                <a:t>OPAC CLASSIFIED</a:t>
              </a:r>
              <a:br>
                <a:rPr lang="en-GB" sz="2000" b="1" dirty="0"/>
              </a:br>
              <a:r>
                <a:rPr lang="en-GB" sz="2000" b="1" dirty="0"/>
                <a:t>REL TO CJTF-23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xmlns="" id="{18ABBAFA-B45D-A69D-8E95-7E7DE5438A29}"/>
                </a:ext>
              </a:extLst>
            </p:cNvPr>
            <p:cNvSpPr txBox="1"/>
            <p:nvPr/>
          </p:nvSpPr>
          <p:spPr>
            <a:xfrm>
              <a:off x="11347323" y="1112228"/>
              <a:ext cx="377009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DECL ON: 2061-FEB-11</a:t>
              </a:r>
            </a:p>
          </p:txBody>
        </p:sp>
        <p:pic>
          <p:nvPicPr>
            <p:cNvPr id="38" name="Picture 37" descr="D:\GIT PROJECTS\OPAT-background\Virtual Intelligence Service only logo.PNG">
              <a:extLst>
                <a:ext uri="{FF2B5EF4-FFF2-40B4-BE49-F238E27FC236}">
                  <a16:creationId xmlns:a16="http://schemas.microsoft.com/office/drawing/2014/main" xmlns="" id="{ADF5A95C-DCC1-A01F-8BDA-5B022DF4C0E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108686" y="21695"/>
              <a:ext cx="2225675" cy="1958975"/>
            </a:xfrm>
            <a:prstGeom prst="rect">
              <a:avLst/>
            </a:prstGeom>
            <a:noFill/>
          </p:spPr>
        </p:pic>
        <p:sp>
          <p:nvSpPr>
            <p:cNvPr id="39" name="Rektangel 11">
              <a:extLst>
                <a:ext uri="{FF2B5EF4-FFF2-40B4-BE49-F238E27FC236}">
                  <a16:creationId xmlns:a16="http://schemas.microsoft.com/office/drawing/2014/main" xmlns="" id="{3897CA25-A6C7-91A3-75C2-8850E032758C}"/>
                </a:ext>
              </a:extLst>
            </p:cNvPr>
            <p:cNvSpPr/>
            <p:nvPr/>
          </p:nvSpPr>
          <p:spPr>
            <a:xfrm>
              <a:off x="10030065" y="1284288"/>
              <a:ext cx="118753" cy="130629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49" name="Google Shape;203;p22">
            <a:extLst>
              <a:ext uri="{FF2B5EF4-FFF2-40B4-BE49-F238E27FC236}">
                <a16:creationId xmlns:a16="http://schemas.microsoft.com/office/drawing/2014/main" xmlns="" id="{E381B688-2EF7-D46C-BC33-A3BD7F77174C}"/>
              </a:ext>
            </a:extLst>
          </p:cNvPr>
          <p:cNvCxnSpPr>
            <a:cxnSpLocks/>
            <a:stCxn id="200" idx="0"/>
            <a:endCxn id="48" idx="5"/>
          </p:cNvCxnSpPr>
          <p:nvPr/>
        </p:nvCxnSpPr>
        <p:spPr>
          <a:xfrm flipH="1" flipV="1">
            <a:off x="11868320" y="6094779"/>
            <a:ext cx="644949" cy="2144509"/>
          </a:xfrm>
          <a:prstGeom prst="straightConnector1">
            <a:avLst/>
          </a:prstGeom>
          <a:noFill/>
          <a:ln w="19050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3" name="Google Shape;203;p22">
            <a:extLst>
              <a:ext uri="{FF2B5EF4-FFF2-40B4-BE49-F238E27FC236}">
                <a16:creationId xmlns:a16="http://schemas.microsoft.com/office/drawing/2014/main" xmlns="" id="{1CCE19CF-C65D-1A22-36D1-B315B2020C26}"/>
              </a:ext>
            </a:extLst>
          </p:cNvPr>
          <p:cNvCxnSpPr>
            <a:cxnSpLocks/>
            <a:stCxn id="200" idx="1"/>
            <a:endCxn id="36" idx="5"/>
          </p:cNvCxnSpPr>
          <p:nvPr/>
        </p:nvCxnSpPr>
        <p:spPr>
          <a:xfrm flipH="1" flipV="1">
            <a:off x="10383191" y="8209270"/>
            <a:ext cx="1125790" cy="174930"/>
          </a:xfrm>
          <a:prstGeom prst="straightConnector1">
            <a:avLst/>
          </a:prstGeom>
          <a:noFill/>
          <a:ln w="19050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1" name="Google Shape;192;p22">
            <a:extLst>
              <a:ext uri="{FF2B5EF4-FFF2-40B4-BE49-F238E27FC236}">
                <a16:creationId xmlns:a16="http://schemas.microsoft.com/office/drawing/2014/main" xmlns="" id="{6064EFC9-3974-19EE-A427-DB0F080852F8}"/>
              </a:ext>
            </a:extLst>
          </p:cNvPr>
          <p:cNvGrpSpPr/>
          <p:nvPr/>
        </p:nvGrpSpPr>
        <p:grpSpPr>
          <a:xfrm>
            <a:off x="6833832" y="6490159"/>
            <a:ext cx="1593101" cy="819125"/>
            <a:chOff x="3945100" y="6430350"/>
            <a:chExt cx="1581399" cy="819125"/>
          </a:xfrm>
        </p:grpSpPr>
        <p:sp>
          <p:nvSpPr>
            <p:cNvPr id="32" name="Google Shape;193;p22">
              <a:extLst>
                <a:ext uri="{FF2B5EF4-FFF2-40B4-BE49-F238E27FC236}">
                  <a16:creationId xmlns:a16="http://schemas.microsoft.com/office/drawing/2014/main" xmlns="" id="{8A62CC72-33C2-F3A2-C322-60B1834B18CA}"/>
                </a:ext>
              </a:extLst>
            </p:cNvPr>
            <p:cNvSpPr txBox="1"/>
            <p:nvPr/>
          </p:nvSpPr>
          <p:spPr>
            <a:xfrm>
              <a:off x="3945100" y="6965375"/>
              <a:ext cx="892500" cy="284100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b="1" dirty="0">
                  <a:solidFill>
                    <a:schemeClr val="dk1"/>
                  </a:solidFill>
                </a:rPr>
                <a:t>DPI E</a:t>
              </a:r>
              <a:endParaRPr b="1" dirty="0">
                <a:solidFill>
                  <a:schemeClr val="dk1"/>
                </a:solidFill>
              </a:endParaRPr>
            </a:p>
          </p:txBody>
        </p:sp>
        <p:cxnSp>
          <p:nvCxnSpPr>
            <p:cNvPr id="33" name="Google Shape;194;p22">
              <a:extLst>
                <a:ext uri="{FF2B5EF4-FFF2-40B4-BE49-F238E27FC236}">
                  <a16:creationId xmlns:a16="http://schemas.microsoft.com/office/drawing/2014/main" xmlns="" id="{49B8A404-8F13-6EB8-DB38-A8892B41293C}"/>
                </a:ext>
              </a:extLst>
            </p:cNvPr>
            <p:cNvCxnSpPr>
              <a:cxnSpLocks/>
              <a:stCxn id="32" idx="3"/>
            </p:cNvCxnSpPr>
            <p:nvPr/>
          </p:nvCxnSpPr>
          <p:spPr>
            <a:xfrm flipV="1">
              <a:off x="4837600" y="6430350"/>
              <a:ext cx="688899" cy="677075"/>
            </a:xfrm>
            <a:prstGeom prst="straightConnector1">
              <a:avLst/>
            </a:prstGeom>
            <a:noFill/>
            <a:ln w="190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92" name="Google Shape;192;p22"/>
          <p:cNvGrpSpPr/>
          <p:nvPr/>
        </p:nvGrpSpPr>
        <p:grpSpPr>
          <a:xfrm>
            <a:off x="10041935" y="3766724"/>
            <a:ext cx="2156625" cy="496350"/>
            <a:chOff x="2696817" y="6965375"/>
            <a:chExt cx="2140783" cy="496350"/>
          </a:xfrm>
        </p:grpSpPr>
        <p:sp>
          <p:nvSpPr>
            <p:cNvPr id="193" name="Google Shape;193;p22"/>
            <p:cNvSpPr txBox="1"/>
            <p:nvPr/>
          </p:nvSpPr>
          <p:spPr>
            <a:xfrm>
              <a:off x="3945100" y="6965375"/>
              <a:ext cx="892500" cy="284100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b="1" dirty="0">
                  <a:solidFill>
                    <a:schemeClr val="dk1"/>
                  </a:solidFill>
                </a:rPr>
                <a:t>DPI A</a:t>
              </a:r>
              <a:endParaRPr b="1" dirty="0">
                <a:solidFill>
                  <a:schemeClr val="dk1"/>
                </a:solidFill>
              </a:endParaRPr>
            </a:p>
          </p:txBody>
        </p:sp>
        <p:cxnSp>
          <p:nvCxnSpPr>
            <p:cNvPr id="194" name="Google Shape;194;p22"/>
            <p:cNvCxnSpPr>
              <a:cxnSpLocks/>
              <a:stCxn id="193" idx="1"/>
            </p:cNvCxnSpPr>
            <p:nvPr/>
          </p:nvCxnSpPr>
          <p:spPr>
            <a:xfrm flipH="1">
              <a:off x="2696817" y="7107425"/>
              <a:ext cx="1248283" cy="354300"/>
            </a:xfrm>
            <a:prstGeom prst="straightConnector1">
              <a:avLst/>
            </a:prstGeom>
            <a:noFill/>
            <a:ln w="190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5" name="Google Shape;215;p23"/>
          <p:cNvGraphicFramePr/>
          <p:nvPr>
            <p:extLst>
              <p:ext uri="{D42A27DB-BD31-4B8C-83A1-F6EECF244321}">
                <p14:modId xmlns:p14="http://schemas.microsoft.com/office/powerpoint/2010/main" xmlns="" val="2021541926"/>
              </p:ext>
            </p:extLst>
          </p:nvPr>
        </p:nvGraphicFramePr>
        <p:xfrm>
          <a:off x="25" y="2625285"/>
          <a:ext cx="15119925" cy="6339450"/>
        </p:xfrm>
        <a:graphic>
          <a:graphicData uri="http://schemas.openxmlformats.org/drawingml/2006/table">
            <a:tbl>
              <a:tblPr>
                <a:noFill/>
                <a:tableStyleId>{85EE82D6-AF98-40BB-A63E-5EA55E4C3481}</a:tableStyleId>
              </a:tblPr>
              <a:tblGrid>
                <a:gridCol w="1096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8648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22865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70407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2704075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4521725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487650">
                <a:tc gridSpan="6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sz="2000" b="1">
                          <a:solidFill>
                            <a:schemeClr val="dk1"/>
                          </a:solidFill>
                        </a:rPr>
                        <a:t>COLLATERAL DAMAGES WITHIN A 500M RADIUS</a:t>
                      </a:r>
                      <a:endParaRPr sz="20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765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DESCRIPTION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CATCODE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MIDB GEOS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LOCATION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 dirty="0">
                          <a:solidFill>
                            <a:schemeClr val="lt1"/>
                          </a:solidFill>
                        </a:rPr>
                        <a:t>REMARKS</a:t>
                      </a:r>
                      <a:endParaRPr sz="1600" b="1" dirty="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8765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>
                          <a:solidFill>
                            <a:schemeClr val="dk1"/>
                          </a:solidFill>
                        </a:rPr>
                        <a:t>CIVILIAN INDUSTRIAL UNITS</a:t>
                      </a: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>
                          <a:solidFill>
                            <a:schemeClr val="dk1"/>
                          </a:solidFill>
                        </a:rPr>
                        <a:t>13</a:t>
                      </a: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300FT 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Potential Civilian Casualties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8765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>
                          <a:solidFill>
                            <a:schemeClr val="dk1"/>
                          </a:solidFill>
                        </a:rPr>
                        <a:t>UNKNOWN LIQUID/GAS STORAGE</a:t>
                      </a: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100FT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Potential Secondary Explosions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8765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765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87650">
                <a:tc gridSpan="6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487650">
                <a:tc gridSpan="6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000" b="1">
                          <a:solidFill>
                            <a:schemeClr val="dk1"/>
                          </a:solidFill>
                        </a:rPr>
                        <a:t>NO STRIKE ENTITIES WITHIN A 500M RADIUS</a:t>
                      </a:r>
                      <a:endParaRPr sz="12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4876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NSE ID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DESCRIPTION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CATCODE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MIDB GEOS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LOCATION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REMARKS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4876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4876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4876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4876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2B8CC5AC-EB18-9825-CC9A-6C40D9180DD5}"/>
              </a:ext>
            </a:extLst>
          </p:cNvPr>
          <p:cNvSpPr txBox="1"/>
          <p:nvPr/>
        </p:nvSpPr>
        <p:spPr>
          <a:xfrm>
            <a:off x="2429057" y="369918"/>
            <a:ext cx="666636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COLLATERAL DAMAGES ESTIMATION 1/1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xmlns="" id="{33CBDD13-14B4-DD78-193B-FCB6CAD4F83C}"/>
              </a:ext>
            </a:extLst>
          </p:cNvPr>
          <p:cNvGrpSpPr/>
          <p:nvPr/>
        </p:nvGrpSpPr>
        <p:grpSpPr>
          <a:xfrm>
            <a:off x="1" y="0"/>
            <a:ext cx="15119349" cy="1980670"/>
            <a:chOff x="1" y="0"/>
            <a:chExt cx="15119349" cy="1980670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xmlns="" id="{608D2872-F5E8-D6F3-AD29-9736542D0C46}"/>
                </a:ext>
              </a:extLst>
            </p:cNvPr>
            <p:cNvSpPr txBox="1"/>
            <p:nvPr/>
          </p:nvSpPr>
          <p:spPr>
            <a:xfrm>
              <a:off x="9114792" y="556201"/>
              <a:ext cx="223253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MAP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OVERVIEW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xmlns="" id="{FE392749-2E33-FD29-99B2-69E8091F0B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screen"/>
            <a:srcRect b="514"/>
            <a:stretch>
              <a:fillRect/>
            </a:stretch>
          </p:blipFill>
          <p:spPr bwMode="auto">
            <a:xfrm>
              <a:off x="9113720" y="17404"/>
              <a:ext cx="2249106" cy="188833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</p:pic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xmlns="" id="{0E30C9C1-7408-7048-1D98-7D21CC482C18}"/>
                </a:ext>
              </a:extLst>
            </p:cNvPr>
            <p:cNvGrpSpPr/>
            <p:nvPr/>
          </p:nvGrpSpPr>
          <p:grpSpPr>
            <a:xfrm>
              <a:off x="1" y="0"/>
              <a:ext cx="15119349" cy="1921524"/>
              <a:chOff x="1" y="-1616"/>
              <a:chExt cx="15119349" cy="1921524"/>
            </a:xfrm>
          </p:grpSpPr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xmlns="" id="{2A4BFBDA-7C64-5F05-D721-AC4152E4DC80}"/>
                  </a:ext>
                </a:extLst>
              </p:cNvPr>
              <p:cNvSpPr/>
              <p:nvPr/>
            </p:nvSpPr>
            <p:spPr>
              <a:xfrm>
                <a:off x="2447778" y="0"/>
                <a:ext cx="6668087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xmlns="" id="{1DA29FED-2F76-E1EC-9593-C4522407F424}"/>
                  </a:ext>
                </a:extLst>
              </p:cNvPr>
              <p:cNvSpPr/>
              <p:nvPr/>
            </p:nvSpPr>
            <p:spPr>
              <a:xfrm>
                <a:off x="2447567" y="787791"/>
                <a:ext cx="6668087" cy="11321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xmlns="" id="{253236BB-4C70-120A-4181-B1AC9D39E972}"/>
                  </a:ext>
                </a:extLst>
              </p:cNvPr>
              <p:cNvSpPr/>
              <p:nvPr/>
            </p:nvSpPr>
            <p:spPr>
              <a:xfrm>
                <a:off x="9115654" y="0"/>
                <a:ext cx="2251041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xmlns="" id="{330334CD-B6B9-FF4A-94B4-C5F835C0F953}"/>
                  </a:ext>
                </a:extLst>
              </p:cNvPr>
              <p:cNvSpPr/>
              <p:nvPr/>
            </p:nvSpPr>
            <p:spPr>
              <a:xfrm>
                <a:off x="11366695" y="-1616"/>
                <a:ext cx="3752655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xmlns="" id="{BBE9E69F-8C3A-6708-0D41-487A4879FE0C}"/>
                  </a:ext>
                </a:extLst>
              </p:cNvPr>
              <p:cNvSpPr/>
              <p:nvPr/>
            </p:nvSpPr>
            <p:spPr>
              <a:xfrm>
                <a:off x="11366694" y="786175"/>
                <a:ext cx="3752655" cy="113373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xmlns="" id="{6D7BBB80-E729-25A4-3A63-EB3A8528E3A5}"/>
                  </a:ext>
                </a:extLst>
              </p:cNvPr>
              <p:cNvSpPr/>
              <p:nvPr/>
            </p:nvSpPr>
            <p:spPr>
              <a:xfrm>
                <a:off x="1" y="0"/>
                <a:ext cx="2446916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xmlns="" id="{4A6A785D-0A47-86AB-55E6-A947A79D95DC}"/>
                </a:ext>
              </a:extLst>
            </p:cNvPr>
            <p:cNvSpPr txBox="1"/>
            <p:nvPr/>
          </p:nvSpPr>
          <p:spPr>
            <a:xfrm>
              <a:off x="2446917" y="21481"/>
              <a:ext cx="665043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 err="1"/>
                <a:t>Kovdor</a:t>
              </a:r>
              <a:r>
                <a:rPr lang="en-GB" sz="2000" b="1" dirty="0"/>
                <a:t> Research Facility, SRN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xmlns="" id="{C278482E-4168-4DC5-AB9F-575BDADD8773}"/>
                </a:ext>
              </a:extLst>
            </p:cNvPr>
            <p:cNvSpPr txBox="1"/>
            <p:nvPr/>
          </p:nvSpPr>
          <p:spPr>
            <a:xfrm>
              <a:off x="2429057" y="945322"/>
              <a:ext cx="3663182" cy="78483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BE: SRNTGT016  CATCODE: 5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MIDB GEO: </a:t>
              </a:r>
              <a:r>
                <a:rPr lang="pt-BR" sz="1500" b="1" dirty="0"/>
                <a:t>N67 34.035 E030 27.792</a:t>
              </a:r>
              <a:endParaRPr lang="en-GB" sz="1500" b="1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ICOD: 2011-FEB-11 DOI:2011-FEB-02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xmlns="" id="{C9BA0FAD-6BEE-1426-2A34-6A72CDE2DBC9}"/>
                </a:ext>
              </a:extLst>
            </p:cNvPr>
            <p:cNvSpPr txBox="1"/>
            <p:nvPr/>
          </p:nvSpPr>
          <p:spPr>
            <a:xfrm>
              <a:off x="11364760" y="79905"/>
              <a:ext cx="3752655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/>
                <a:t>OPAC CLASSIFIED</a:t>
              </a:r>
              <a:br>
                <a:rPr lang="en-GB" sz="2000" b="1" dirty="0"/>
              </a:br>
              <a:r>
                <a:rPr lang="en-GB" sz="2000" b="1" dirty="0"/>
                <a:t>REL TO CJTF-23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xmlns="" id="{68D25372-F2F7-7487-02C4-2D852769C4D7}"/>
                </a:ext>
              </a:extLst>
            </p:cNvPr>
            <p:cNvSpPr txBox="1"/>
            <p:nvPr/>
          </p:nvSpPr>
          <p:spPr>
            <a:xfrm>
              <a:off x="11347323" y="1112228"/>
              <a:ext cx="377009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DECL ON: 2061-FEB-11</a:t>
              </a:r>
            </a:p>
          </p:txBody>
        </p:sp>
        <p:pic>
          <p:nvPicPr>
            <p:cNvPr id="27" name="Picture 26" descr="D:\GIT PROJECTS\OPAT-background\Virtual Intelligence Service only logo.PNG">
              <a:extLst>
                <a:ext uri="{FF2B5EF4-FFF2-40B4-BE49-F238E27FC236}">
                  <a16:creationId xmlns:a16="http://schemas.microsoft.com/office/drawing/2014/main" xmlns="" id="{3F74FB2D-ECF4-D303-307D-486246E7AC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108686" y="21695"/>
              <a:ext cx="2225675" cy="1958975"/>
            </a:xfrm>
            <a:prstGeom prst="rect">
              <a:avLst/>
            </a:prstGeom>
            <a:noFill/>
          </p:spPr>
        </p:pic>
        <p:sp>
          <p:nvSpPr>
            <p:cNvPr id="28" name="Rektangel 11">
              <a:extLst>
                <a:ext uri="{FF2B5EF4-FFF2-40B4-BE49-F238E27FC236}">
                  <a16:creationId xmlns:a16="http://schemas.microsoft.com/office/drawing/2014/main" xmlns="" id="{43569933-0156-52FF-20A7-A380EB80C066}"/>
                </a:ext>
              </a:extLst>
            </p:cNvPr>
            <p:cNvSpPr/>
            <p:nvPr/>
          </p:nvSpPr>
          <p:spPr>
            <a:xfrm>
              <a:off x="10030065" y="1284288"/>
              <a:ext cx="118753" cy="130629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6"/>
          <p:cNvSpPr/>
          <p:nvPr/>
        </p:nvSpPr>
        <p:spPr>
          <a:xfrm>
            <a:off x="7941200" y="1907025"/>
            <a:ext cx="7179000" cy="4173600"/>
          </a:xfrm>
          <a:prstGeom prst="rect">
            <a:avLst/>
          </a:prstGeom>
          <a:solidFill>
            <a:srgbClr val="EEEEEE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2" name="Picture 21" descr="A black and white image of a city&#10;&#10;AI-generated content may be incorrect.">
            <a:extLst>
              <a:ext uri="{FF2B5EF4-FFF2-40B4-BE49-F238E27FC236}">
                <a16:creationId xmlns:a16="http://schemas.microsoft.com/office/drawing/2014/main" xmlns="" id="{792C09C9-2E98-20BE-0E1B-FE199AE98BA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5609" t="42543" r="41114" b="39157"/>
          <a:stretch/>
        </p:blipFill>
        <p:spPr>
          <a:xfrm>
            <a:off x="7941199" y="1907025"/>
            <a:ext cx="7178151" cy="4173600"/>
          </a:xfrm>
          <a:prstGeom prst="rect">
            <a:avLst/>
          </a:prstGeom>
        </p:spPr>
      </p:pic>
      <p:grpSp>
        <p:nvGrpSpPr>
          <p:cNvPr id="261" name="Google Shape;261;p26"/>
          <p:cNvGrpSpPr/>
          <p:nvPr/>
        </p:nvGrpSpPr>
        <p:grpSpPr>
          <a:xfrm>
            <a:off x="1522925" y="4158450"/>
            <a:ext cx="4103108" cy="2016000"/>
            <a:chOff x="3671523" y="6965375"/>
            <a:chExt cx="1459350" cy="2016000"/>
          </a:xfrm>
        </p:grpSpPr>
        <p:sp>
          <p:nvSpPr>
            <p:cNvPr id="262" name="Google Shape;262;p26"/>
            <p:cNvSpPr txBox="1"/>
            <p:nvPr/>
          </p:nvSpPr>
          <p:spPr>
            <a:xfrm>
              <a:off x="3671523" y="6965375"/>
              <a:ext cx="1166100" cy="675900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b="1" dirty="0">
                  <a:solidFill>
                    <a:schemeClr val="dk1"/>
                  </a:solidFill>
                </a:rPr>
                <a:t>TARGET OBJECTIVE</a:t>
              </a:r>
              <a:endParaRPr b="1" dirty="0">
                <a:solidFill>
                  <a:schemeClr val="dk1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b="1" dirty="0">
                  <a:solidFill>
                    <a:schemeClr val="dk1"/>
                  </a:solidFill>
                </a:rPr>
                <a:t>DAMAGE/CHANGE ASSESSMENT</a:t>
              </a:r>
              <a:endParaRPr b="1" dirty="0">
                <a:solidFill>
                  <a:schemeClr val="dk1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b="1" dirty="0">
                  <a:solidFill>
                    <a:schemeClr val="dk1"/>
                  </a:solidFill>
                </a:rPr>
                <a:t>DPI</a:t>
              </a:r>
              <a:r>
                <a:rPr lang="fr" b="1" dirty="0">
                  <a:solidFill>
                    <a:schemeClr val="dk1"/>
                  </a:solidFill>
                </a:rPr>
                <a:t>:[XXXXXX]</a:t>
              </a:r>
              <a:endParaRPr b="1" dirty="0">
                <a:solidFill>
                  <a:schemeClr val="dk1"/>
                </a:solidFill>
              </a:endParaRPr>
            </a:p>
          </p:txBody>
        </p:sp>
        <p:cxnSp>
          <p:nvCxnSpPr>
            <p:cNvPr id="263" name="Google Shape;263;p26"/>
            <p:cNvCxnSpPr>
              <a:stCxn id="262" idx="2"/>
            </p:cNvCxnSpPr>
            <p:nvPr/>
          </p:nvCxnSpPr>
          <p:spPr>
            <a:xfrm>
              <a:off x="4254573" y="7641275"/>
              <a:ext cx="876300" cy="1340100"/>
            </a:xfrm>
            <a:prstGeom prst="straightConnector1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64" name="Google Shape;264;p26"/>
          <p:cNvSpPr txBox="1"/>
          <p:nvPr/>
        </p:nvSpPr>
        <p:spPr>
          <a:xfrm>
            <a:off x="3186600" y="10141525"/>
            <a:ext cx="11933400" cy="6144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 b="1" dirty="0"/>
              <a:t>BDA REMARK: [CLASSIFICATION] [DISSEMINATION]</a:t>
            </a:r>
            <a:r>
              <a:rPr lang="fr" b="1" dirty="0"/>
              <a:t> </a:t>
            </a:r>
            <a:r>
              <a:rPr lang="fr" dirty="0"/>
              <a:t>Assessment: Physical Damage/change, Collateral Damage, Functional Damage/change, Munitions Effectiveness, Reattack Recommendation, Additional/Collateral Effects</a:t>
            </a:r>
            <a:endParaRPr dirty="0"/>
          </a:p>
        </p:txBody>
      </p:sp>
      <p:sp>
        <p:nvSpPr>
          <p:cNvPr id="265" name="Google Shape;265;p26"/>
          <p:cNvSpPr txBox="1"/>
          <p:nvPr/>
        </p:nvSpPr>
        <p:spPr>
          <a:xfrm>
            <a:off x="0" y="10141525"/>
            <a:ext cx="3186600" cy="6144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 dirty="0"/>
          </a:p>
        </p:txBody>
      </p:sp>
      <p:sp>
        <p:nvSpPr>
          <p:cNvPr id="267" name="Google Shape;267;p26"/>
          <p:cNvSpPr txBox="1"/>
          <p:nvPr/>
        </p:nvSpPr>
        <p:spPr>
          <a:xfrm>
            <a:off x="11309400" y="1998525"/>
            <a:ext cx="1620000" cy="5022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 b="1">
                <a:solidFill>
                  <a:schemeClr val="dk1"/>
                </a:solidFill>
              </a:rPr>
              <a:t>PRE-STRIKE</a:t>
            </a:r>
            <a:endParaRPr sz="1600" b="1">
              <a:solidFill>
                <a:schemeClr val="dk1"/>
              </a:solidFill>
            </a:endParaRPr>
          </a:p>
        </p:txBody>
      </p:sp>
      <p:sp>
        <p:nvSpPr>
          <p:cNvPr id="268" name="Google Shape;268;p26"/>
          <p:cNvSpPr txBox="1"/>
          <p:nvPr/>
        </p:nvSpPr>
        <p:spPr>
          <a:xfrm>
            <a:off x="5392275" y="1998525"/>
            <a:ext cx="1620000" cy="5022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 b="1">
                <a:solidFill>
                  <a:schemeClr val="dk1"/>
                </a:solidFill>
              </a:rPr>
              <a:t>POST-STRIKE</a:t>
            </a:r>
            <a:endParaRPr sz="1600" b="1">
              <a:solidFill>
                <a:schemeClr val="dk1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xmlns="" id="{A2A8CA86-03F9-205A-4E3F-90AF905F24E4}"/>
              </a:ext>
            </a:extLst>
          </p:cNvPr>
          <p:cNvGrpSpPr/>
          <p:nvPr/>
        </p:nvGrpSpPr>
        <p:grpSpPr>
          <a:xfrm rot="21058119">
            <a:off x="14178745" y="2324262"/>
            <a:ext cx="559046" cy="692832"/>
            <a:chOff x="15526400" y="3343535"/>
            <a:chExt cx="1172983" cy="1324523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xmlns="" id="{05F7CF2B-DE68-57C6-F7F5-37828A745148}"/>
                </a:ext>
              </a:extLst>
            </p:cNvPr>
            <p:cNvSpPr/>
            <p:nvPr/>
          </p:nvSpPr>
          <p:spPr>
            <a:xfrm>
              <a:off x="15526400" y="3343535"/>
              <a:ext cx="1172983" cy="1324523"/>
            </a:xfrm>
            <a:custGeom>
              <a:avLst/>
              <a:gdLst>
                <a:gd name="connsiteX0" fmla="*/ 351692 w 731520"/>
                <a:gd name="connsiteY0" fmla="*/ 0 h 858129"/>
                <a:gd name="connsiteX1" fmla="*/ 0 w 731520"/>
                <a:gd name="connsiteY1" fmla="*/ 858129 h 858129"/>
                <a:gd name="connsiteX2" fmla="*/ 337624 w 731520"/>
                <a:gd name="connsiteY2" fmla="*/ 647114 h 858129"/>
                <a:gd name="connsiteX3" fmla="*/ 731520 w 731520"/>
                <a:gd name="connsiteY3" fmla="*/ 844061 h 858129"/>
                <a:gd name="connsiteX4" fmla="*/ 351692 w 731520"/>
                <a:gd name="connsiteY4" fmla="*/ 0 h 858129"/>
                <a:gd name="connsiteX0" fmla="*/ 394761 w 731520"/>
                <a:gd name="connsiteY0" fmla="*/ 0 h 992212"/>
                <a:gd name="connsiteX1" fmla="*/ 0 w 731520"/>
                <a:gd name="connsiteY1" fmla="*/ 992212 h 992212"/>
                <a:gd name="connsiteX2" fmla="*/ 337624 w 731520"/>
                <a:gd name="connsiteY2" fmla="*/ 781197 h 992212"/>
                <a:gd name="connsiteX3" fmla="*/ 731520 w 731520"/>
                <a:gd name="connsiteY3" fmla="*/ 978144 h 992212"/>
                <a:gd name="connsiteX4" fmla="*/ 394761 w 731520"/>
                <a:gd name="connsiteY4" fmla="*/ 0 h 992212"/>
                <a:gd name="connsiteX0" fmla="*/ 383994 w 731520"/>
                <a:gd name="connsiteY0" fmla="*/ 0 h 992212"/>
                <a:gd name="connsiteX1" fmla="*/ 0 w 731520"/>
                <a:gd name="connsiteY1" fmla="*/ 992212 h 992212"/>
                <a:gd name="connsiteX2" fmla="*/ 337624 w 731520"/>
                <a:gd name="connsiteY2" fmla="*/ 781197 h 992212"/>
                <a:gd name="connsiteX3" fmla="*/ 731520 w 731520"/>
                <a:gd name="connsiteY3" fmla="*/ 978144 h 992212"/>
                <a:gd name="connsiteX4" fmla="*/ 383994 w 731520"/>
                <a:gd name="connsiteY4" fmla="*/ 0 h 992212"/>
                <a:gd name="connsiteX0" fmla="*/ 383994 w 957635"/>
                <a:gd name="connsiteY0" fmla="*/ 0 h 1313351"/>
                <a:gd name="connsiteX1" fmla="*/ 0 w 957635"/>
                <a:gd name="connsiteY1" fmla="*/ 992212 h 1313351"/>
                <a:gd name="connsiteX2" fmla="*/ 337624 w 957635"/>
                <a:gd name="connsiteY2" fmla="*/ 781197 h 1313351"/>
                <a:gd name="connsiteX3" fmla="*/ 957635 w 957635"/>
                <a:gd name="connsiteY3" fmla="*/ 1313351 h 1313351"/>
                <a:gd name="connsiteX4" fmla="*/ 383994 w 957635"/>
                <a:gd name="connsiteY4" fmla="*/ 0 h 1313351"/>
                <a:gd name="connsiteX0" fmla="*/ 599342 w 1172983"/>
                <a:gd name="connsiteY0" fmla="*/ 0 h 1313351"/>
                <a:gd name="connsiteX1" fmla="*/ 0 w 1172983"/>
                <a:gd name="connsiteY1" fmla="*/ 1305071 h 1313351"/>
                <a:gd name="connsiteX2" fmla="*/ 552972 w 1172983"/>
                <a:gd name="connsiteY2" fmla="*/ 781197 h 1313351"/>
                <a:gd name="connsiteX3" fmla="*/ 1172983 w 1172983"/>
                <a:gd name="connsiteY3" fmla="*/ 1313351 h 1313351"/>
                <a:gd name="connsiteX4" fmla="*/ 599342 w 1172983"/>
                <a:gd name="connsiteY4" fmla="*/ 0 h 1313351"/>
                <a:gd name="connsiteX0" fmla="*/ 599342 w 1172983"/>
                <a:gd name="connsiteY0" fmla="*/ 0 h 1313351"/>
                <a:gd name="connsiteX1" fmla="*/ 0 w 1172983"/>
                <a:gd name="connsiteY1" fmla="*/ 1305071 h 1313351"/>
                <a:gd name="connsiteX2" fmla="*/ 574507 w 1172983"/>
                <a:gd name="connsiteY2" fmla="*/ 982322 h 1313351"/>
                <a:gd name="connsiteX3" fmla="*/ 1172983 w 1172983"/>
                <a:gd name="connsiteY3" fmla="*/ 1313351 h 1313351"/>
                <a:gd name="connsiteX4" fmla="*/ 599342 w 1172983"/>
                <a:gd name="connsiteY4" fmla="*/ 0 h 1313351"/>
                <a:gd name="connsiteX0" fmla="*/ 599342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99342 w 1172983"/>
                <a:gd name="connsiteY4" fmla="*/ 0 h 1302177"/>
                <a:gd name="connsiteX0" fmla="*/ 599342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99342 w 1172983"/>
                <a:gd name="connsiteY4" fmla="*/ 0 h 1302177"/>
                <a:gd name="connsiteX0" fmla="*/ 567040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67040 w 1172983"/>
                <a:gd name="connsiteY4" fmla="*/ 0 h 1302177"/>
                <a:gd name="connsiteX0" fmla="*/ 567040 w 1172983"/>
                <a:gd name="connsiteY0" fmla="*/ 0 h 1291003"/>
                <a:gd name="connsiteX1" fmla="*/ 0 w 1172983"/>
                <a:gd name="connsiteY1" fmla="*/ 1282723 h 1291003"/>
                <a:gd name="connsiteX2" fmla="*/ 574507 w 1172983"/>
                <a:gd name="connsiteY2" fmla="*/ 959974 h 1291003"/>
                <a:gd name="connsiteX3" fmla="*/ 1172983 w 1172983"/>
                <a:gd name="connsiteY3" fmla="*/ 1291003 h 1291003"/>
                <a:gd name="connsiteX4" fmla="*/ 567040 w 1172983"/>
                <a:gd name="connsiteY4" fmla="*/ 0 h 1291003"/>
                <a:gd name="connsiteX0" fmla="*/ 577807 w 1172983"/>
                <a:gd name="connsiteY0" fmla="*/ 0 h 1190441"/>
                <a:gd name="connsiteX1" fmla="*/ 0 w 1172983"/>
                <a:gd name="connsiteY1" fmla="*/ 1182161 h 1190441"/>
                <a:gd name="connsiteX2" fmla="*/ 574507 w 1172983"/>
                <a:gd name="connsiteY2" fmla="*/ 859412 h 1190441"/>
                <a:gd name="connsiteX3" fmla="*/ 1172983 w 1172983"/>
                <a:gd name="connsiteY3" fmla="*/ 1190441 h 1190441"/>
                <a:gd name="connsiteX4" fmla="*/ 577807 w 1172983"/>
                <a:gd name="connsiteY4" fmla="*/ 0 h 1190441"/>
                <a:gd name="connsiteX0" fmla="*/ 577807 w 1172983"/>
                <a:gd name="connsiteY0" fmla="*/ 0 h 933449"/>
                <a:gd name="connsiteX1" fmla="*/ 0 w 1172983"/>
                <a:gd name="connsiteY1" fmla="*/ 925169 h 933449"/>
                <a:gd name="connsiteX2" fmla="*/ 574507 w 1172983"/>
                <a:gd name="connsiteY2" fmla="*/ 602420 h 933449"/>
                <a:gd name="connsiteX3" fmla="*/ 1172983 w 1172983"/>
                <a:gd name="connsiteY3" fmla="*/ 933449 h 933449"/>
                <a:gd name="connsiteX4" fmla="*/ 577807 w 1172983"/>
                <a:gd name="connsiteY4" fmla="*/ 0 h 933449"/>
                <a:gd name="connsiteX0" fmla="*/ 599342 w 1172983"/>
                <a:gd name="connsiteY0" fmla="*/ 0 h 1324524"/>
                <a:gd name="connsiteX1" fmla="*/ 0 w 1172983"/>
                <a:gd name="connsiteY1" fmla="*/ 1316244 h 1324524"/>
                <a:gd name="connsiteX2" fmla="*/ 574507 w 1172983"/>
                <a:gd name="connsiteY2" fmla="*/ 993495 h 1324524"/>
                <a:gd name="connsiteX3" fmla="*/ 1172983 w 1172983"/>
                <a:gd name="connsiteY3" fmla="*/ 1324524 h 1324524"/>
                <a:gd name="connsiteX4" fmla="*/ 599342 w 1172983"/>
                <a:gd name="connsiteY4" fmla="*/ 0 h 1324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2983" h="1324524">
                  <a:moveTo>
                    <a:pt x="599342" y="0"/>
                  </a:moveTo>
                  <a:lnTo>
                    <a:pt x="0" y="1316244"/>
                  </a:lnTo>
                  <a:lnTo>
                    <a:pt x="574507" y="993495"/>
                  </a:lnTo>
                  <a:lnTo>
                    <a:pt x="1172983" y="1324524"/>
                  </a:lnTo>
                  <a:lnTo>
                    <a:pt x="599342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Google Shape;66;p14">
              <a:extLst>
                <a:ext uri="{FF2B5EF4-FFF2-40B4-BE49-F238E27FC236}">
                  <a16:creationId xmlns:a16="http://schemas.microsoft.com/office/drawing/2014/main" xmlns="" id="{96DF8F30-D5E7-4413-877B-ECA1353598ED}"/>
                </a:ext>
              </a:extLst>
            </p:cNvPr>
            <p:cNvSpPr txBox="1"/>
            <p:nvPr/>
          </p:nvSpPr>
          <p:spPr>
            <a:xfrm>
              <a:off x="15716513" y="3587815"/>
              <a:ext cx="502201" cy="6498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2400" b="1" dirty="0">
                  <a:solidFill>
                    <a:sysClr val="windowText" lastClr="000000"/>
                  </a:solidFill>
                </a:rPr>
                <a:t>N</a:t>
              </a:r>
              <a:endParaRPr sz="2400" b="1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269" name="TextBox 268">
            <a:extLst>
              <a:ext uri="{FF2B5EF4-FFF2-40B4-BE49-F238E27FC236}">
                <a16:creationId xmlns:a16="http://schemas.microsoft.com/office/drawing/2014/main" xmlns="" id="{B7C81908-D922-B3DB-30A0-1F5060C98D19}"/>
              </a:ext>
            </a:extLst>
          </p:cNvPr>
          <p:cNvSpPr txBox="1"/>
          <p:nvPr/>
        </p:nvSpPr>
        <p:spPr>
          <a:xfrm>
            <a:off x="2429057" y="369918"/>
            <a:ext cx="666636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/>
              <a:t>BATTLE DAMAGE ASSESSMENT GRAPHIC 1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xmlns="" id="{865C54BA-2B48-95E7-17F4-B3F8B285928A}"/>
              </a:ext>
            </a:extLst>
          </p:cNvPr>
          <p:cNvGrpSpPr/>
          <p:nvPr/>
        </p:nvGrpSpPr>
        <p:grpSpPr>
          <a:xfrm>
            <a:off x="1" y="0"/>
            <a:ext cx="15119349" cy="1980670"/>
            <a:chOff x="1" y="0"/>
            <a:chExt cx="15119349" cy="1980670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xmlns="" id="{F876B7C7-7D6E-168F-D27C-0E53088FBF3F}"/>
                </a:ext>
              </a:extLst>
            </p:cNvPr>
            <p:cNvSpPr txBox="1"/>
            <p:nvPr/>
          </p:nvSpPr>
          <p:spPr>
            <a:xfrm>
              <a:off x="9114792" y="556201"/>
              <a:ext cx="223253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MAP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OVERVIEW</a:t>
              </a:r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xmlns="" id="{27BA6E7B-8D6B-4DDD-497E-D3D7C85FA9E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screen"/>
            <a:srcRect b="514"/>
            <a:stretch>
              <a:fillRect/>
            </a:stretch>
          </p:blipFill>
          <p:spPr bwMode="auto">
            <a:xfrm>
              <a:off x="9113720" y="17404"/>
              <a:ext cx="2249106" cy="188833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</p:pic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xmlns="" id="{66A66C2E-A2A5-17D1-5D8C-3D354724A459}"/>
                </a:ext>
              </a:extLst>
            </p:cNvPr>
            <p:cNvGrpSpPr/>
            <p:nvPr/>
          </p:nvGrpSpPr>
          <p:grpSpPr>
            <a:xfrm>
              <a:off x="1" y="0"/>
              <a:ext cx="15119349" cy="1921524"/>
              <a:chOff x="1" y="-1616"/>
              <a:chExt cx="15119349" cy="1921524"/>
            </a:xfrm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xmlns="" id="{3CDF39D1-FF74-7F16-D16C-A18EC3D7804A}"/>
                  </a:ext>
                </a:extLst>
              </p:cNvPr>
              <p:cNvSpPr/>
              <p:nvPr/>
            </p:nvSpPr>
            <p:spPr>
              <a:xfrm>
                <a:off x="2447778" y="0"/>
                <a:ext cx="6668087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xmlns="" id="{0BA1D04F-F90F-AF52-1E9D-3E0CBFF8B47A}"/>
                  </a:ext>
                </a:extLst>
              </p:cNvPr>
              <p:cNvSpPr/>
              <p:nvPr/>
            </p:nvSpPr>
            <p:spPr>
              <a:xfrm>
                <a:off x="2447567" y="787791"/>
                <a:ext cx="6668087" cy="11321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xmlns="" id="{9CBE4F30-1448-6D26-6141-A78561113575}"/>
                  </a:ext>
                </a:extLst>
              </p:cNvPr>
              <p:cNvSpPr/>
              <p:nvPr/>
            </p:nvSpPr>
            <p:spPr>
              <a:xfrm>
                <a:off x="9115654" y="0"/>
                <a:ext cx="2251041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xmlns="" id="{6FF20A5E-2214-D643-3B93-3F53CBFF33C7}"/>
                  </a:ext>
                </a:extLst>
              </p:cNvPr>
              <p:cNvSpPr/>
              <p:nvPr/>
            </p:nvSpPr>
            <p:spPr>
              <a:xfrm>
                <a:off x="11366695" y="-1616"/>
                <a:ext cx="3752655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xmlns="" id="{6F184829-F8C9-99E4-C1C0-53A313800DDE}"/>
                  </a:ext>
                </a:extLst>
              </p:cNvPr>
              <p:cNvSpPr/>
              <p:nvPr/>
            </p:nvSpPr>
            <p:spPr>
              <a:xfrm>
                <a:off x="11366694" y="786175"/>
                <a:ext cx="3752655" cy="113373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xmlns="" id="{F88A848C-15DF-82F3-123D-A6D383029FC4}"/>
                  </a:ext>
                </a:extLst>
              </p:cNvPr>
              <p:cNvSpPr/>
              <p:nvPr/>
            </p:nvSpPr>
            <p:spPr>
              <a:xfrm>
                <a:off x="1" y="0"/>
                <a:ext cx="2446916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xmlns="" id="{183CD02F-29C5-DCB9-F6B9-98274288F3AA}"/>
                </a:ext>
              </a:extLst>
            </p:cNvPr>
            <p:cNvSpPr txBox="1"/>
            <p:nvPr/>
          </p:nvSpPr>
          <p:spPr>
            <a:xfrm>
              <a:off x="2446917" y="21481"/>
              <a:ext cx="665043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 err="1"/>
                <a:t>Kovdor</a:t>
              </a:r>
              <a:r>
                <a:rPr lang="en-GB" sz="2000" b="1" dirty="0"/>
                <a:t> Research Facility, SRN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xmlns="" id="{38EC45B0-D2D8-F2E4-0278-9F1E8FCB62A0}"/>
                </a:ext>
              </a:extLst>
            </p:cNvPr>
            <p:cNvSpPr txBox="1"/>
            <p:nvPr/>
          </p:nvSpPr>
          <p:spPr>
            <a:xfrm>
              <a:off x="2429057" y="945322"/>
              <a:ext cx="3663182" cy="78483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BE: SRNTGT016  CATCODE: 5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MIDB GEO: </a:t>
              </a:r>
              <a:r>
                <a:rPr lang="pt-BR" sz="1500" b="1" dirty="0"/>
                <a:t>N67 34.035 E030 27.792</a:t>
              </a:r>
              <a:endParaRPr lang="en-GB" sz="1500" b="1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ICOD: 2011-FEB-11 DOI:2011-FEB-02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xmlns="" id="{7A5CD607-EBAB-E388-216E-7D21281058ED}"/>
                </a:ext>
              </a:extLst>
            </p:cNvPr>
            <p:cNvSpPr txBox="1"/>
            <p:nvPr/>
          </p:nvSpPr>
          <p:spPr>
            <a:xfrm>
              <a:off x="11364760" y="79905"/>
              <a:ext cx="3752655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/>
                <a:t>OPAC CLASSIFIED</a:t>
              </a:r>
              <a:br>
                <a:rPr lang="en-GB" sz="2000" b="1" dirty="0"/>
              </a:br>
              <a:r>
                <a:rPr lang="en-GB" sz="2000" b="1" dirty="0"/>
                <a:t>REL TO CJTF-23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xmlns="" id="{09805D8A-6A5A-9FF0-61C6-0091252D1F68}"/>
                </a:ext>
              </a:extLst>
            </p:cNvPr>
            <p:cNvSpPr txBox="1"/>
            <p:nvPr/>
          </p:nvSpPr>
          <p:spPr>
            <a:xfrm>
              <a:off x="11347323" y="1112228"/>
              <a:ext cx="377009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DECL ON: 2061-FEB-11</a:t>
              </a:r>
            </a:p>
          </p:txBody>
        </p:sp>
        <p:pic>
          <p:nvPicPr>
            <p:cNvPr id="31" name="Picture 30" descr="D:\GIT PROJECTS\OPAT-background\Virtual Intelligence Service only logo.PNG">
              <a:extLst>
                <a:ext uri="{FF2B5EF4-FFF2-40B4-BE49-F238E27FC236}">
                  <a16:creationId xmlns:a16="http://schemas.microsoft.com/office/drawing/2014/main" xmlns="" id="{81F74D9D-0623-89C3-BED8-D652CE863B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108686" y="21695"/>
              <a:ext cx="2225675" cy="1958975"/>
            </a:xfrm>
            <a:prstGeom prst="rect">
              <a:avLst/>
            </a:prstGeom>
            <a:noFill/>
          </p:spPr>
        </p:pic>
        <p:sp>
          <p:nvSpPr>
            <p:cNvPr id="32" name="Rektangel 11">
              <a:extLst>
                <a:ext uri="{FF2B5EF4-FFF2-40B4-BE49-F238E27FC236}">
                  <a16:creationId xmlns:a16="http://schemas.microsoft.com/office/drawing/2014/main" xmlns="" id="{1DD5A734-26DA-52B4-875D-7EA1F3482413}"/>
                </a:ext>
              </a:extLst>
            </p:cNvPr>
            <p:cNvSpPr/>
            <p:nvPr/>
          </p:nvSpPr>
          <p:spPr>
            <a:xfrm>
              <a:off x="10030065" y="1284288"/>
              <a:ext cx="118753" cy="130629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7"/>
          <p:cNvSpPr txBox="1"/>
          <p:nvPr/>
        </p:nvSpPr>
        <p:spPr>
          <a:xfrm>
            <a:off x="0" y="51275"/>
            <a:ext cx="15120000" cy="18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4200" b="1" u="sng">
                <a:solidFill>
                  <a:schemeClr val="dk1"/>
                </a:solidFill>
              </a:rPr>
              <a:t>ACRONYMS</a:t>
            </a:r>
            <a:endParaRPr sz="4200" b="1" u="sng">
              <a:solidFill>
                <a:schemeClr val="dk1"/>
              </a:solidFill>
            </a:endParaRPr>
          </a:p>
        </p:txBody>
      </p:sp>
      <p:graphicFrame>
        <p:nvGraphicFramePr>
          <p:cNvPr id="275" name="Google Shape;275;p27"/>
          <p:cNvGraphicFramePr/>
          <p:nvPr/>
        </p:nvGraphicFramePr>
        <p:xfrm>
          <a:off x="952500" y="2088750"/>
          <a:ext cx="13215000" cy="8173050"/>
        </p:xfrm>
        <a:graphic>
          <a:graphicData uri="http://schemas.openxmlformats.org/drawingml/2006/table">
            <a:tbl>
              <a:tblPr>
                <a:noFill/>
                <a:tableStyleId>{AE7EAA58-4EDA-4114-B047-75ABB572CC32}</a:tableStyleId>
              </a:tblPr>
              <a:tblGrid>
                <a:gridCol w="21709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28462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775945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5207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ACRONYM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MEANING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DEFINITION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BE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b="1">
                          <a:solidFill>
                            <a:schemeClr val="dk1"/>
                          </a:solidFill>
                        </a:rPr>
                        <a:t>Basic Encyclopedia Number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Alpha/numeric code unique to an installation for incorporation within various national and tactical systems.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CATCODE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Category Code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The data Element that classifies the function and purpose of an installation or a facility.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MIDB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Modernized Integrated Database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A database comprised of information on facilities of military significance, military forces, and related equipment. 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ICOD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b="1">
                          <a:solidFill>
                            <a:schemeClr val="dk1"/>
                          </a:solidFill>
                        </a:rPr>
                        <a:t>Intelligence Cut Off Date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The date of the latest intelligence data inputted to a feature.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DOI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Date of Image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Date on which a geospatial or intelligence-related image was captured.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CE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Critical Element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An element of an entity or object that enables it to perform its primary function.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PV CHAR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Physical Vulnerability Characteristic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Standardized alphanumeric code describing the physical and structural properties of a target.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JDPI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Joint Desired Point of Impact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A unique, alphanumeric coded aimpoint identified by a three dimensional mensurated point. It represents a weapon or capability desired point of impact or penetration.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CE90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Circular Error at 90%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90 percent confidence level in the horizontal plane.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LE90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Linear Error at 90%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sz="1200">
                          <a:solidFill>
                            <a:schemeClr val="dk1"/>
                          </a:solidFill>
                        </a:rPr>
                        <a:t>90 percent confidence level in the vertical dimension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MSL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Mean Sea Level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Elevation above Earth reference geoid.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AGL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Above Ground Level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Elevation above ground surface.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NCC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Nearest Collateral Concern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Closest non-targeted structure, area, or entity near a planned point of impact that may be at risk of unintended damage during a military strike.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3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CER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Collateral effects radius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Radius within which collateral damage might happen based on the weapon's characteristics, the target environment, and other operational factors.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4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CDE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Collateral damage estimate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Systematic process used in military targeting to evaluate the potential for unintended damage or harm to non-combatant entities, structures, or personnel as a result of a planned strike.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5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NSE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No Strike Element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Specific entities, locations, or objects that are protected from intentional targeting under the Law of Armed Conflict (LOAC) or by operational policy.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6"/>
                  </a:ext>
                </a:extLst>
              </a:tr>
            </a:tbl>
          </a:graphicData>
        </a:graphic>
      </p:graphicFrame>
      <p:pic>
        <p:nvPicPr>
          <p:cNvPr id="276" name="Google Shape;276;p27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r="-2532" b="-2501"/>
          <a:stretch/>
        </p:blipFill>
        <p:spPr>
          <a:xfrm>
            <a:off x="435875" y="164488"/>
            <a:ext cx="1575817" cy="162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/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233</TotalTime>
  <Words>887</Words>
  <Application>Microsoft Office PowerPoint</Application>
  <PresentationFormat>Egendefinert</PresentationFormat>
  <Paragraphs>229</Paragraphs>
  <Slides>9</Slides>
  <Notes>9</Notes>
  <HiddenSlides>1</HiddenSlides>
  <MMClips>0</MMClips>
  <ScaleCrop>false</ScaleCrop>
  <HeadingPairs>
    <vt:vector size="6" baseType="variant">
      <vt:variant>
        <vt:lpstr>Brukte skrifter</vt:lpstr>
      </vt:variant>
      <vt:variant>
        <vt:i4>1</vt:i4>
      </vt:variant>
      <vt:variant>
        <vt:lpstr>Tema</vt:lpstr>
      </vt:variant>
      <vt:variant>
        <vt:i4>1</vt:i4>
      </vt:variant>
      <vt:variant>
        <vt:lpstr>Lysbildetitler</vt:lpstr>
      </vt:variant>
      <vt:variant>
        <vt:i4>9</vt:i4>
      </vt:variant>
    </vt:vector>
  </HeadingPairs>
  <TitlesOfParts>
    <vt:vector size="11" baseType="lpstr">
      <vt:lpstr>Arial</vt:lpstr>
      <vt:lpstr>Simple Light</vt:lpstr>
      <vt:lpstr>TARGET FOLDER  SRNTGT016  Kovdor Research Facility, SRN</vt:lpstr>
      <vt:lpstr>Lysbilde 2</vt:lpstr>
      <vt:lpstr>Lysbilde 3</vt:lpstr>
      <vt:lpstr>Lysbilde 4</vt:lpstr>
      <vt:lpstr>Lysbilde 5</vt:lpstr>
      <vt:lpstr>Lysbilde 6</vt:lpstr>
      <vt:lpstr>Lysbilde 7</vt:lpstr>
      <vt:lpstr>Lysbilde 8</vt:lpstr>
      <vt:lpstr>Lysbilde 9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SRNTGT016 Kovdor Research Facility</dc:title>
  <dc:subject>SRNTGT016 Kovdor Research Facility</dc:subject>
  <dc:creator>132nd Virtual Wing;VIS</dc:creator>
  <cp:lastModifiedBy>Frode Nakken</cp:lastModifiedBy>
  <cp:revision>13</cp:revision>
  <dcterms:modified xsi:type="dcterms:W3CDTF">2025-02-27T19:04:31Z</dcterms:modified>
</cp:coreProperties>
</file>